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2" r:id="rId45"/>
    <p:sldId id="301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8" r:id="rId60"/>
    <p:sldId id="316" r:id="rId61"/>
    <p:sldId id="319" r:id="rId62"/>
    <p:sldId id="317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28.xml"/><Relationship Id="rId18" Type="http://schemas.openxmlformats.org/officeDocument/2006/relationships/slide" Target="slide39.xml"/><Relationship Id="rId26" Type="http://schemas.openxmlformats.org/officeDocument/2006/relationships/slide" Target="slide56.xml"/><Relationship Id="rId39" Type="http://schemas.openxmlformats.org/officeDocument/2006/relationships/slide" Target="slide97.xml"/><Relationship Id="rId21" Type="http://schemas.openxmlformats.org/officeDocument/2006/relationships/slide" Target="slide46.xml"/><Relationship Id="rId34" Type="http://schemas.openxmlformats.org/officeDocument/2006/relationships/slide" Target="slide81.xml"/><Relationship Id="rId7" Type="http://schemas.openxmlformats.org/officeDocument/2006/relationships/slide" Target="slide16.xml"/><Relationship Id="rId2" Type="http://schemas.openxmlformats.org/officeDocument/2006/relationships/slide" Target="slide6.xml"/><Relationship Id="rId16" Type="http://schemas.openxmlformats.org/officeDocument/2006/relationships/slide" Target="slide35.xml"/><Relationship Id="rId20" Type="http://schemas.openxmlformats.org/officeDocument/2006/relationships/slide" Target="slide43.xml"/><Relationship Id="rId29" Type="http://schemas.openxmlformats.org/officeDocument/2006/relationships/slide" Target="slide68.xml"/><Relationship Id="rId41" Type="http://schemas.openxmlformats.org/officeDocument/2006/relationships/slide" Target="slide10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slide" Target="slide24.xml"/><Relationship Id="rId24" Type="http://schemas.openxmlformats.org/officeDocument/2006/relationships/slide" Target="slide52.xml"/><Relationship Id="rId32" Type="http://schemas.openxmlformats.org/officeDocument/2006/relationships/slide" Target="slide74.xml"/><Relationship Id="rId37" Type="http://schemas.openxmlformats.org/officeDocument/2006/relationships/slide" Target="slide89.xml"/><Relationship Id="rId40" Type="http://schemas.openxmlformats.org/officeDocument/2006/relationships/slide" Target="slide103.xml"/><Relationship Id="rId5" Type="http://schemas.openxmlformats.org/officeDocument/2006/relationships/slide" Target="slide12.xml"/><Relationship Id="rId15" Type="http://schemas.openxmlformats.org/officeDocument/2006/relationships/slide" Target="slide33.xml"/><Relationship Id="rId23" Type="http://schemas.openxmlformats.org/officeDocument/2006/relationships/slide" Target="slide50.xml"/><Relationship Id="rId28" Type="http://schemas.openxmlformats.org/officeDocument/2006/relationships/slide" Target="slide66.xml"/><Relationship Id="rId36" Type="http://schemas.openxmlformats.org/officeDocument/2006/relationships/slide" Target="slide85.xml"/><Relationship Id="rId10" Type="http://schemas.openxmlformats.org/officeDocument/2006/relationships/slide" Target="slide22.xml"/><Relationship Id="rId19" Type="http://schemas.openxmlformats.org/officeDocument/2006/relationships/slide" Target="slide41.xml"/><Relationship Id="rId31" Type="http://schemas.openxmlformats.org/officeDocument/2006/relationships/slide" Target="slide72.xml"/><Relationship Id="rId4" Type="http://schemas.openxmlformats.org/officeDocument/2006/relationships/slide" Target="slide10.xml"/><Relationship Id="rId9" Type="http://schemas.openxmlformats.org/officeDocument/2006/relationships/slide" Target="slide20.xml"/><Relationship Id="rId14" Type="http://schemas.openxmlformats.org/officeDocument/2006/relationships/slide" Target="slide30.xml"/><Relationship Id="rId22" Type="http://schemas.openxmlformats.org/officeDocument/2006/relationships/slide" Target="slide48.xml"/><Relationship Id="rId27" Type="http://schemas.openxmlformats.org/officeDocument/2006/relationships/slide" Target="slide58.xml"/><Relationship Id="rId30" Type="http://schemas.openxmlformats.org/officeDocument/2006/relationships/slide" Target="slide70.xml"/><Relationship Id="rId35" Type="http://schemas.openxmlformats.org/officeDocument/2006/relationships/slide" Target="slide83.xml"/><Relationship Id="rId8" Type="http://schemas.openxmlformats.org/officeDocument/2006/relationships/slide" Target="slide18.xml"/><Relationship Id="rId3" Type="http://schemas.openxmlformats.org/officeDocument/2006/relationships/slide" Target="slide8.xml"/><Relationship Id="rId12" Type="http://schemas.openxmlformats.org/officeDocument/2006/relationships/slide" Target="slide26.xml"/><Relationship Id="rId17" Type="http://schemas.openxmlformats.org/officeDocument/2006/relationships/slide" Target="slide37.xml"/><Relationship Id="rId25" Type="http://schemas.openxmlformats.org/officeDocument/2006/relationships/slide" Target="slide54.xml"/><Relationship Id="rId33" Type="http://schemas.openxmlformats.org/officeDocument/2006/relationships/slide" Target="slide76.xml"/><Relationship Id="rId38" Type="http://schemas.openxmlformats.org/officeDocument/2006/relationships/slide" Target="slide9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C41F1-BDD0-4A06-947B-B5568C048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9112418" cy="3561932"/>
          </a:xfrm>
        </p:spPr>
        <p:txBody>
          <a:bodyPr/>
          <a:lstStyle/>
          <a:p>
            <a:pPr algn="ctr"/>
            <a:r>
              <a:rPr lang="fr-FR" dirty="0"/>
              <a:t>REPRISE D'ADRESSAGE COMMUNE DE PROMPSAT</a:t>
            </a:r>
            <a:br>
              <a:rPr lang="fr-FR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97173A-77A7-497B-96EE-C2E20FC78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409" y="277873"/>
            <a:ext cx="3575886" cy="16889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47480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0C9A4F-AA02-4534-866E-D2406D82423B}"/>
              </a:ext>
            </a:extLst>
          </p:cNvPr>
          <p:cNvSpPr/>
          <p:nvPr/>
        </p:nvSpPr>
        <p:spPr>
          <a:xfrm>
            <a:off x="4385947" y="517176"/>
            <a:ext cx="2663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IMPASSE DES ROUBIERES</a:t>
            </a:r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C0D46B2A-F72D-463B-9D82-F07646552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801453"/>
              </p:ext>
            </p:extLst>
          </p:nvPr>
        </p:nvGraphicFramePr>
        <p:xfrm>
          <a:off x="817743" y="1972009"/>
          <a:ext cx="9799638" cy="1951038"/>
        </p:xfrm>
        <a:graphic>
          <a:graphicData uri="http://schemas.openxmlformats.org/drawingml/2006/table">
            <a:tbl>
              <a:tblPr/>
              <a:tblGrid>
                <a:gridCol w="57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1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86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09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167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3811">
                <a:tc>
                  <a:txBody>
                    <a:bodyPr/>
                    <a:lstStyle/>
                    <a:p>
                      <a:pPr marL="101600" indent="0"/>
                      <a:r>
                        <a:rPr lang="en-US" sz="800">
                          <a:latin typeface="Calibri"/>
                        </a:rPr>
                        <a:t>SECTION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/>
                      <a:r>
                        <a:rPr lang="en-US" sz="800">
                          <a:latin typeface="Calibri"/>
                        </a:rPr>
                        <a:t>PARCELLE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ancien </a:t>
                      </a:r>
                      <a:r>
                        <a:rPr lang="en-US" sz="800">
                          <a:latin typeface="Calibri"/>
                        </a:rPr>
                        <a:t>N°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extension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ancienne </a:t>
                      </a:r>
                      <a:r>
                        <a:rPr lang="en-US" sz="800">
                          <a:latin typeface="Calibri"/>
                        </a:rPr>
                        <a:t>VOIE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ADRESSE certifiee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nouveau </a:t>
                      </a:r>
                      <a:r>
                        <a:rPr lang="en-US" sz="800">
                          <a:latin typeface="Calibri"/>
                        </a:rPr>
                        <a:t>N°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nouvelle VOIE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0" indent="0"/>
                      <a:r>
                        <a:rPr lang="en-US" sz="800">
                          <a:latin typeface="Calibri"/>
                        </a:rPr>
                        <a:t>ANCIENNE COMMUNE (ligne 5)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273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0086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Roubieres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Roubieres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704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0002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bis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 dirty="0">
                          <a:latin typeface="Calibri"/>
                        </a:rPr>
                        <a:t>Impasse des </a:t>
                      </a:r>
                      <a:r>
                        <a:rPr lang="en-US" sz="800" dirty="0" err="1">
                          <a:latin typeface="Calibri"/>
                        </a:rPr>
                        <a:t>Roubieres</a:t>
                      </a:r>
                      <a:endParaRPr lang="en-US" sz="800" dirty="0"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Roubieres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704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0004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Roubieres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Roubieres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850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0118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Roubieres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Roubieres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696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0117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Roubieres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Roubieres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6685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58B0690-0B65-4A38-B77C-7733FA4B3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553" y="0"/>
            <a:ext cx="6466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889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74E282-2782-4826-9BE2-D4D5A173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205" y="0"/>
            <a:ext cx="676037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051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C46C24C-EF7C-410A-B468-16E9D0E79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681" y="-16240"/>
            <a:ext cx="4257144" cy="687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014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F35C6E-F339-4E80-886F-9BE35467EEF9}"/>
              </a:ext>
            </a:extLst>
          </p:cNvPr>
          <p:cNvSpPr/>
          <p:nvPr/>
        </p:nvSpPr>
        <p:spPr>
          <a:xfrm>
            <a:off x="4586595" y="340713"/>
            <a:ext cx="2255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IMPASSE DES VIGNES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944F8B-A6AD-45E0-809D-8DD02B92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4671"/>
            <a:ext cx="12192000" cy="9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26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B3C41D-1AB1-4E63-89CD-515087A27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837" y="0"/>
            <a:ext cx="6498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827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6421D2-7A89-43CB-B26F-73216503F5A8}"/>
              </a:ext>
            </a:extLst>
          </p:cNvPr>
          <p:cNvSpPr/>
          <p:nvPr/>
        </p:nvSpPr>
        <p:spPr>
          <a:xfrm>
            <a:off x="4586595" y="340713"/>
            <a:ext cx="2390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IMPASSE DU CHANCET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3FED14-8D73-453B-84CE-6C1D19981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9738"/>
            <a:ext cx="12192000" cy="12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602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0D232B-5306-43EC-9F6C-7FA45090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388" y="0"/>
            <a:ext cx="9265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0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89AF1C-6A30-4953-A881-5718A6FB7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954" y="599141"/>
            <a:ext cx="6547046" cy="565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4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B7FBD1-C292-47D2-896E-8D9B80BB234D}"/>
              </a:ext>
            </a:extLst>
          </p:cNvPr>
          <p:cNvSpPr/>
          <p:nvPr/>
        </p:nvSpPr>
        <p:spPr>
          <a:xfrm>
            <a:off x="4385947" y="517176"/>
            <a:ext cx="2526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IMPASSE DU PRE LACOS</a:t>
            </a:r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A7156A66-4864-4D8B-B9C1-435D314E0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950429"/>
              </p:ext>
            </p:extLst>
          </p:nvPr>
        </p:nvGraphicFramePr>
        <p:xfrm>
          <a:off x="1194594" y="2181977"/>
          <a:ext cx="9802812" cy="1636713"/>
        </p:xfrm>
        <a:graphic>
          <a:graphicData uri="http://schemas.openxmlformats.org/drawingml/2006/table">
            <a:tbl>
              <a:tblPr/>
              <a:tblGrid>
                <a:gridCol w="573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4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8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5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145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6319">
                <a:tc>
                  <a:txBody>
                    <a:bodyPr/>
                    <a:lstStyle/>
                    <a:p>
                      <a:pPr marL="101600" indent="0"/>
                      <a:r>
                        <a:rPr lang="en-US" sz="800">
                          <a:latin typeface="Calibri"/>
                        </a:rPr>
                        <a:t>SECTION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/>
                      <a:r>
                        <a:rPr lang="en-US" sz="800">
                          <a:latin typeface="Calibri"/>
                        </a:rPr>
                        <a:t>PARCELLE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ancien </a:t>
                      </a:r>
                      <a:r>
                        <a:rPr lang="en-US" sz="800">
                          <a:latin typeface="Calibri"/>
                        </a:rPr>
                        <a:t>N°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extension </a:t>
                      </a:r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ancienne </a:t>
                      </a:r>
                      <a:r>
                        <a:rPr lang="en-US" sz="800">
                          <a:latin typeface="Calibri"/>
                        </a:rPr>
                        <a:t>VOIE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ADRESSE certifiee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nouveau </a:t>
                      </a:r>
                      <a:r>
                        <a:rPr lang="en-US" sz="800">
                          <a:latin typeface="Calibri"/>
                        </a:rPr>
                        <a:t>N°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nouvelle </a:t>
                      </a:r>
                      <a:r>
                        <a:rPr lang="en-US" sz="800">
                          <a:latin typeface="Calibri"/>
                        </a:rPr>
                        <a:t>VOIE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0" indent="0"/>
                      <a:r>
                        <a:rPr lang="en-US" sz="800">
                          <a:latin typeface="Calibri"/>
                        </a:rPr>
                        <a:t>ANCIENNE COMMUNE (ligne 5)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12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0086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marL="622300" indent="0"/>
                      <a:r>
                        <a:rPr lang="en-US" sz="800">
                          <a:latin typeface="Calibri"/>
                        </a:rPr>
                        <a:t>Impasse du Pre Lacos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456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0149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marL="622300" indent="0"/>
                      <a:r>
                        <a:rPr lang="en-US" sz="800">
                          <a:latin typeface="Calibri"/>
                        </a:rPr>
                        <a:t>Impasse du Pre Lacos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170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0087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marL="622300" indent="0"/>
                      <a:r>
                        <a:rPr lang="en-US" sz="800">
                          <a:latin typeface="Calibri"/>
                        </a:rPr>
                        <a:t>Impasse du Pre Lacos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56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0148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marL="622300" indent="0"/>
                      <a:r>
                        <a:rPr lang="en-US" sz="800" dirty="0">
                          <a:latin typeface="Calibri"/>
                        </a:rPr>
                        <a:t>Impasse du Pre </a:t>
                      </a:r>
                      <a:r>
                        <a:rPr lang="en-US" sz="800" dirty="0" err="1">
                          <a:latin typeface="Calibri"/>
                        </a:rPr>
                        <a:t>Lacos</a:t>
                      </a:r>
                      <a:endParaRPr lang="en-US" sz="800" dirty="0"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885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F23A4D-17B4-4DD8-8AE2-7E2EBA33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8091" y="1072357"/>
            <a:ext cx="6737350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614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85D49C-61C9-423D-8172-547D48FAC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027547"/>
              </p:ext>
            </p:extLst>
          </p:nvPr>
        </p:nvGraphicFramePr>
        <p:xfrm>
          <a:off x="1036888" y="1978526"/>
          <a:ext cx="9801225" cy="2259013"/>
        </p:xfrm>
        <a:graphic>
          <a:graphicData uri="http://schemas.openxmlformats.org/drawingml/2006/table">
            <a:tbl>
              <a:tblPr/>
              <a:tblGrid>
                <a:gridCol w="573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2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08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87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12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169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8697">
                <a:tc>
                  <a:txBody>
                    <a:bodyPr/>
                    <a:lstStyle/>
                    <a:p>
                      <a:pPr marL="101600" indent="0"/>
                      <a:r>
                        <a:rPr lang="en-US" sz="900">
                          <a:latin typeface="Calibri"/>
                        </a:rPr>
                        <a:t>SECTION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/>
                      <a:r>
                        <a:rPr lang="en-US" sz="900">
                          <a:latin typeface="Calibri"/>
                        </a:rPr>
                        <a:t>PARCELLE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solidFill>
                            <a:srgbClr val="410E0F"/>
                          </a:solidFill>
                          <a:latin typeface="Calibri"/>
                        </a:rPr>
                        <a:t>ancien </a:t>
                      </a:r>
                      <a:r>
                        <a:rPr lang="en-US" sz="900">
                          <a:latin typeface="Calibri"/>
                        </a:rPr>
                        <a:t>N°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extension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 dirty="0" err="1">
                          <a:solidFill>
                            <a:srgbClr val="410E0F"/>
                          </a:solidFill>
                          <a:latin typeface="Calibri"/>
                        </a:rPr>
                        <a:t>ancienne</a:t>
                      </a:r>
                      <a:r>
                        <a:rPr lang="en-US" sz="900" dirty="0">
                          <a:solidFill>
                            <a:srgbClr val="410E0F"/>
                          </a:solidFill>
                          <a:latin typeface="Calibri"/>
                        </a:rPr>
                        <a:t> </a:t>
                      </a:r>
                      <a:r>
                        <a:rPr lang="en-US" sz="900" dirty="0">
                          <a:latin typeface="Calibri"/>
                        </a:rPr>
                        <a:t>VOIE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solidFill>
                            <a:srgbClr val="410E0F"/>
                          </a:solidFill>
                          <a:latin typeface="Calibri"/>
                        </a:rPr>
                        <a:t>ADRESSE certifiee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900">
                          <a:solidFill>
                            <a:srgbClr val="410E0F"/>
                          </a:solidFill>
                          <a:latin typeface="Calibri"/>
                        </a:rPr>
                        <a:t>nouveau </a:t>
                      </a:r>
                      <a:r>
                        <a:rPr lang="en-US" sz="900">
                          <a:latin typeface="Calibri"/>
                        </a:rPr>
                        <a:t>N°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solidFill>
                            <a:srgbClr val="410E0F"/>
                          </a:solidFill>
                          <a:latin typeface="Calibri"/>
                        </a:rPr>
                        <a:t>nouvelle </a:t>
                      </a:r>
                      <a:r>
                        <a:rPr lang="en-US" sz="900">
                          <a:latin typeface="Calibri"/>
                        </a:rPr>
                        <a:t>VOIE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0" indent="0"/>
                      <a:r>
                        <a:rPr lang="en-US" sz="900">
                          <a:latin typeface="Calibri"/>
                        </a:rPr>
                        <a:t>ANCIENNE COMMUNE (ligne 5)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530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Arial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0116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Route de Chatel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Route de Chatel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384">
                <a:tc>
                  <a:txBody>
                    <a:bodyPr/>
                    <a:lstStyle/>
                    <a:p>
                      <a:pPr indent="0" algn="ctr"/>
                      <a:r>
                        <a:rPr lang="en-US" sz="1000" baseline="30000">
                          <a:latin typeface="Arial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0144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Route de Chatel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Route de Chatel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671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Arial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0115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 dirty="0">
                          <a:latin typeface="Calibri"/>
                        </a:rPr>
                        <a:t>Route de </a:t>
                      </a:r>
                      <a:r>
                        <a:rPr lang="en-US" sz="900" dirty="0" err="1">
                          <a:latin typeface="Calibri"/>
                        </a:rPr>
                        <a:t>Chatel</a:t>
                      </a:r>
                      <a:endParaRPr lang="en-US" sz="900" dirty="0"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Route de Chatel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957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Arial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0113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Route de Chatel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Route de Chatel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671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Arial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0095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Route de Chatel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Route de Chatel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103"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Arial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0096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sz="16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Route de Chatel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Route de Chatel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/>
                      <a:r>
                        <a:rPr lang="en-US" sz="900" dirty="0"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04B23BC-FF34-45D5-BDF5-4A890642510D}"/>
              </a:ext>
            </a:extLst>
          </p:cNvPr>
          <p:cNvSpPr/>
          <p:nvPr/>
        </p:nvSpPr>
        <p:spPr>
          <a:xfrm>
            <a:off x="4385947" y="517176"/>
            <a:ext cx="197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ROUTE DE CHATEL</a:t>
            </a:r>
          </a:p>
        </p:txBody>
      </p:sp>
    </p:spTree>
    <p:extLst>
      <p:ext uri="{BB962C8B-B14F-4D97-AF65-F5344CB8AC3E}">
        <p14:creationId xmlns:p14="http://schemas.microsoft.com/office/powerpoint/2010/main" val="3403029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3307247-95EC-4D76-B3DD-A7A0FDB40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63" y="310589"/>
            <a:ext cx="9962148" cy="626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92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761CCF-E116-4BDB-AC2B-545B73DA12E1}"/>
              </a:ext>
            </a:extLst>
          </p:cNvPr>
          <p:cNvSpPr/>
          <p:nvPr/>
        </p:nvSpPr>
        <p:spPr>
          <a:xfrm>
            <a:off x="4385947" y="517175"/>
            <a:ext cx="2287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RUE DE CHATEL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2BE9B97-D984-4B34-9897-AF2CF8EBBC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998390"/>
              </p:ext>
            </p:extLst>
          </p:nvPr>
        </p:nvGraphicFramePr>
        <p:xfrm>
          <a:off x="850232" y="1886820"/>
          <a:ext cx="10198768" cy="2637054"/>
        </p:xfrm>
        <a:graphic>
          <a:graphicData uri="http://schemas.openxmlformats.org/drawingml/2006/table">
            <a:tbl>
              <a:tblPr/>
              <a:tblGrid>
                <a:gridCol w="811599">
                  <a:extLst>
                    <a:ext uri="{9D8B030D-6E8A-4147-A177-3AD203B41FA5}">
                      <a16:colId xmlns:a16="http://schemas.microsoft.com/office/drawing/2014/main" val="2773562824"/>
                    </a:ext>
                  </a:extLst>
                </a:gridCol>
                <a:gridCol w="811599">
                  <a:extLst>
                    <a:ext uri="{9D8B030D-6E8A-4147-A177-3AD203B41FA5}">
                      <a16:colId xmlns:a16="http://schemas.microsoft.com/office/drawing/2014/main" val="875797979"/>
                    </a:ext>
                  </a:extLst>
                </a:gridCol>
                <a:gridCol w="811599">
                  <a:extLst>
                    <a:ext uri="{9D8B030D-6E8A-4147-A177-3AD203B41FA5}">
                      <a16:colId xmlns:a16="http://schemas.microsoft.com/office/drawing/2014/main" val="3318803119"/>
                    </a:ext>
                  </a:extLst>
                </a:gridCol>
                <a:gridCol w="811599">
                  <a:extLst>
                    <a:ext uri="{9D8B030D-6E8A-4147-A177-3AD203B41FA5}">
                      <a16:colId xmlns:a16="http://schemas.microsoft.com/office/drawing/2014/main" val="544606219"/>
                    </a:ext>
                  </a:extLst>
                </a:gridCol>
                <a:gridCol w="2092556">
                  <a:extLst>
                    <a:ext uri="{9D8B030D-6E8A-4147-A177-3AD203B41FA5}">
                      <a16:colId xmlns:a16="http://schemas.microsoft.com/office/drawing/2014/main" val="1729232866"/>
                    </a:ext>
                  </a:extLst>
                </a:gridCol>
                <a:gridCol w="1065835">
                  <a:extLst>
                    <a:ext uri="{9D8B030D-6E8A-4147-A177-3AD203B41FA5}">
                      <a16:colId xmlns:a16="http://schemas.microsoft.com/office/drawing/2014/main" val="4260051327"/>
                    </a:ext>
                  </a:extLst>
                </a:gridCol>
                <a:gridCol w="811599">
                  <a:extLst>
                    <a:ext uri="{9D8B030D-6E8A-4147-A177-3AD203B41FA5}">
                      <a16:colId xmlns:a16="http://schemas.microsoft.com/office/drawing/2014/main" val="447020333"/>
                    </a:ext>
                  </a:extLst>
                </a:gridCol>
                <a:gridCol w="889826">
                  <a:extLst>
                    <a:ext uri="{9D8B030D-6E8A-4147-A177-3AD203B41FA5}">
                      <a16:colId xmlns:a16="http://schemas.microsoft.com/office/drawing/2014/main" val="1765973337"/>
                    </a:ext>
                  </a:extLst>
                </a:gridCol>
                <a:gridCol w="2092556">
                  <a:extLst>
                    <a:ext uri="{9D8B030D-6E8A-4147-A177-3AD203B41FA5}">
                      <a16:colId xmlns:a16="http://schemas.microsoft.com/office/drawing/2014/main" val="2834559175"/>
                    </a:ext>
                  </a:extLst>
                </a:gridCol>
              </a:tblGrid>
              <a:tr h="3839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410315"/>
                  </a:ext>
                </a:extLst>
              </a:tr>
              <a:tr h="3218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0153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Chatel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074513"/>
                  </a:ext>
                </a:extLst>
              </a:tr>
              <a:tr h="3218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Chatel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200317"/>
                  </a:ext>
                </a:extLst>
              </a:tr>
              <a:tr h="3218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Chatel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5846513"/>
                  </a:ext>
                </a:extLst>
              </a:tr>
              <a:tr h="3218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0156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Chatel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320513"/>
                  </a:ext>
                </a:extLst>
              </a:tr>
              <a:tr h="3218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0162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Chatel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Chatel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048860"/>
                  </a:ext>
                </a:extLst>
              </a:tr>
              <a:tr h="3218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Chatel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Chatel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443362"/>
                  </a:ext>
                </a:extLst>
              </a:tr>
              <a:tr h="3218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Chatel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Clémentel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166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567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D2F4A-750E-423D-B7AC-18DE83301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59" y="129381"/>
            <a:ext cx="5532438" cy="659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943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CE90A7-6488-4319-B7C6-6E020C302550}"/>
              </a:ext>
            </a:extLst>
          </p:cNvPr>
          <p:cNvSpPr/>
          <p:nvPr/>
        </p:nvSpPr>
        <p:spPr>
          <a:xfrm>
            <a:off x="4453833" y="629471"/>
            <a:ext cx="185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FONTABORT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95F9871-4A93-4B0E-B777-DD4172E08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693768"/>
              </p:ext>
            </p:extLst>
          </p:nvPr>
        </p:nvGraphicFramePr>
        <p:xfrm>
          <a:off x="964950" y="2451899"/>
          <a:ext cx="9906000" cy="76265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3722365435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4281068994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827108596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51083503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551950220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1032083875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887509733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2905843065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953572832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51311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0166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Fontabort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331605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Fontabort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61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26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75110-CD15-4268-B58D-A560B003A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10705" r="13913" b="3660"/>
          <a:stretch/>
        </p:blipFill>
        <p:spPr bwMode="auto">
          <a:xfrm rot="5400000">
            <a:off x="3088106" y="-1191126"/>
            <a:ext cx="6015789" cy="924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40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2E06C9-456E-47BF-B2E7-B296F2155EB4}"/>
              </a:ext>
            </a:extLst>
          </p:cNvPr>
          <p:cNvSpPr txBox="1"/>
          <p:nvPr/>
        </p:nvSpPr>
        <p:spPr>
          <a:xfrm>
            <a:off x="465221" y="385011"/>
            <a:ext cx="1082842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u="sng" dirty="0"/>
              <a:t>Comment utiliser ce document:</a:t>
            </a:r>
          </a:p>
          <a:p>
            <a:r>
              <a:rPr lang="fr-FR" sz="4400" dirty="0"/>
              <a:t>1. Cliquer sur votre rue dans le sommaire</a:t>
            </a:r>
          </a:p>
          <a:p>
            <a:r>
              <a:rPr lang="fr-FR" sz="4400" dirty="0"/>
              <a:t>2. Munissez vous de votre référence cadastrale</a:t>
            </a:r>
          </a:p>
          <a:p>
            <a:r>
              <a:rPr lang="fr-FR" sz="4400" dirty="0"/>
              <a:t>les cases vertes vous donne votre numéro (soit vous le conservez, soit vous changez)</a:t>
            </a:r>
          </a:p>
          <a:p>
            <a:r>
              <a:rPr lang="fr-FR" sz="4400" dirty="0"/>
              <a:t>3. Sur la page suivante vous trouverez le plan actualisé de votre rue</a:t>
            </a:r>
          </a:p>
        </p:txBody>
      </p:sp>
    </p:spTree>
    <p:extLst>
      <p:ext uri="{BB962C8B-B14F-4D97-AF65-F5344CB8AC3E}">
        <p14:creationId xmlns:p14="http://schemas.microsoft.com/office/powerpoint/2010/main" val="2257933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2A47B7-F5AC-47F9-8F61-2DF775761F7F}"/>
              </a:ext>
            </a:extLst>
          </p:cNvPr>
          <p:cNvSpPr/>
          <p:nvPr/>
        </p:nvSpPr>
        <p:spPr>
          <a:xfrm>
            <a:off x="4220705" y="789892"/>
            <a:ext cx="2397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DE LA BOUCHERIE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C020278-2B1E-434A-A7BC-D8AAD331B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27185"/>
              </p:ext>
            </p:extLst>
          </p:nvPr>
        </p:nvGraphicFramePr>
        <p:xfrm>
          <a:off x="1013076" y="2081093"/>
          <a:ext cx="9906000" cy="2434713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2353568132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093625685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114967577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542400298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242686633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2504292376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335493173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1858527136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1835277998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53895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Boucherie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982346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0083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Boucherie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01561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0066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Boucherie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55890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0082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Boucherie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75359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Boucherie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75207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0080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Boucherie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52328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0079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Boucherie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98890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0077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Boucherie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41693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0074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Boucherie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Boucherie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28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144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487DBB-D031-4BC1-B46A-765444AD2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2229" r="4014" b="2104"/>
          <a:stretch/>
        </p:blipFill>
        <p:spPr bwMode="auto">
          <a:xfrm rot="5400000">
            <a:off x="2767263" y="52137"/>
            <a:ext cx="6657474" cy="675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702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CFCA7-F970-4094-9D5F-2F3B4CFEB9D1}"/>
              </a:ext>
            </a:extLst>
          </p:cNvPr>
          <p:cNvSpPr/>
          <p:nvPr/>
        </p:nvSpPr>
        <p:spPr>
          <a:xfrm>
            <a:off x="4385947" y="517176"/>
            <a:ext cx="280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ROUTE DE LA CONDAMINE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52C6B80-69BE-40D1-A821-DC62C78F7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548510"/>
              </p:ext>
            </p:extLst>
          </p:nvPr>
        </p:nvGraphicFramePr>
        <p:xfrm>
          <a:off x="997034" y="2031199"/>
          <a:ext cx="9906000" cy="1956983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3115180267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46476774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846390711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950105661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095512402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689038253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2986447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2131802364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4275169992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91914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9253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06232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23269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79406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15892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0177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60783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0177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Condamine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130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6821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53C98A-C5A5-4449-AA33-2DA08F86D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388" y="13811"/>
            <a:ext cx="8945223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50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DF3C1-897D-466E-A13C-36904570E0BB}"/>
              </a:ext>
            </a:extLst>
          </p:cNvPr>
          <p:cNvSpPr/>
          <p:nvPr/>
        </p:nvSpPr>
        <p:spPr>
          <a:xfrm>
            <a:off x="4336181" y="645513"/>
            <a:ext cx="2569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DE LA COTE MANSE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036E179-C12B-42E8-A902-E07BD863A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56265"/>
              </p:ext>
            </p:extLst>
          </p:nvPr>
        </p:nvGraphicFramePr>
        <p:xfrm>
          <a:off x="1013076" y="2666342"/>
          <a:ext cx="9906000" cy="76265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3603596931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4079905705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877152278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173216880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2650975555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3547955905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868856685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1559286326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513924863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040984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0150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Cote Manse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Cote Manse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766245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Cote Manse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Cote Manse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915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053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51D99-4F39-4748-992A-5E7C62BF3A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7362" r="13511" b="12494"/>
          <a:stretch/>
        </p:blipFill>
        <p:spPr bwMode="auto">
          <a:xfrm>
            <a:off x="1491916" y="372979"/>
            <a:ext cx="8839200" cy="611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920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CFA8A0-C1F5-4FAE-9BB6-1A333C0A9154}"/>
              </a:ext>
            </a:extLst>
          </p:cNvPr>
          <p:cNvSpPr/>
          <p:nvPr/>
        </p:nvSpPr>
        <p:spPr>
          <a:xfrm>
            <a:off x="4336181" y="645513"/>
            <a:ext cx="2649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FONTAINE DAUPARY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5280176-A7AB-479E-B3C9-2B226CA0D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667976"/>
              </p:ext>
            </p:extLst>
          </p:nvPr>
        </p:nvGraphicFramePr>
        <p:xfrm>
          <a:off x="1143000" y="1972778"/>
          <a:ext cx="9906000" cy="2912443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291359632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154856161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533365467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59787188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2898331556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361279481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505089093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3065802874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401936388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2479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0085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608325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0084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114046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7655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0072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42866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0071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42954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0070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89727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79384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0063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49916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0064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789404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0063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Daupary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2022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0061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Vallieres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Fontaine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Daupary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900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57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71E8695-D78C-44DB-86FB-0D2E64DFA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05" y="85258"/>
            <a:ext cx="7630590" cy="66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08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32A4E9-A722-4230-92FD-A3D4A33C684E}"/>
              </a:ext>
            </a:extLst>
          </p:cNvPr>
          <p:cNvSpPr/>
          <p:nvPr/>
        </p:nvSpPr>
        <p:spPr>
          <a:xfrm>
            <a:off x="4336181" y="645513"/>
            <a:ext cx="1542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DU PONT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F38CE3C-3C8B-41A5-80E8-809B4909D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879989"/>
              </p:ext>
            </p:extLst>
          </p:nvPr>
        </p:nvGraphicFramePr>
        <p:xfrm>
          <a:off x="1143000" y="2275436"/>
          <a:ext cx="9906000" cy="76265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727403701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994451367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90696057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663189500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962804401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2520088248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326813113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1148755113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191213901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177709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Pont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314306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Pont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681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64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812C4E2-CAA9-4BB3-8998-C33312A51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018" y="0"/>
            <a:ext cx="5265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21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65E7208-E9CC-40CD-A0F2-E934E610E612}"/>
              </a:ext>
            </a:extLst>
          </p:cNvPr>
          <p:cNvSpPr txBox="1"/>
          <p:nvPr/>
        </p:nvSpPr>
        <p:spPr>
          <a:xfrm>
            <a:off x="1475874" y="0"/>
            <a:ext cx="9994232" cy="701730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fr-FR" b="1" u="sng" dirty="0"/>
              <a:t>PROMPSAT COTE BAS</a:t>
            </a:r>
            <a:endParaRPr lang="fr-FR" u="sng" dirty="0">
              <a:hlinkClick r:id="" action="ppaction://hlinkshowjump?jump=nextslide"/>
            </a:endParaRPr>
          </a:p>
          <a:p>
            <a:pPr marL="342900" indent="-342900">
              <a:buAutoNum type="arabicPeriod"/>
            </a:pPr>
            <a:r>
              <a:rPr lang="fr-FR" dirty="0">
                <a:hlinkClick r:id="" action="ppaction://hlinkshowjump?jump=nextslide"/>
              </a:rPr>
              <a:t>CHEMIN DE LEBRE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2" action="ppaction://hlinksldjump"/>
              </a:rPr>
              <a:t>CHEMIN DES CHAMBONS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3" action="ppaction://hlinksldjump"/>
              </a:rPr>
              <a:t>IMPASSE DES BRULIERES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4" action="ppaction://hlinksldjump"/>
              </a:rPr>
              <a:t>IMPASSE DES ROUBIERES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5" action="ppaction://hlinksldjump"/>
              </a:rPr>
              <a:t>IMPASSE DU PRE LACOS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6" action="ppaction://hlinksldjump"/>
              </a:rPr>
              <a:t>ROUTE DE CHATEL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7" action="ppaction://hlinksldjump"/>
              </a:rPr>
              <a:t>RUE DE CHATEL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8" action="ppaction://hlinksldjump"/>
              </a:rPr>
              <a:t>RUE FONTABORT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9" action="ppaction://hlinksldjump"/>
              </a:rPr>
              <a:t>RUE DE LA BOUCHERIE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10" action="ppaction://hlinksldjump"/>
              </a:rPr>
              <a:t>RUE DE LA CONDAMINE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11" action="ppaction://hlinksldjump"/>
              </a:rPr>
              <a:t>RUE DE LA COTE MANSE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12" action="ppaction://hlinksldjump"/>
              </a:rPr>
              <a:t>RUE DE LA FONTAINE DAUPARY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13" action="ppaction://hlinksldjump"/>
              </a:rPr>
              <a:t>RUE DU PONT ( anciennement 1 rue de la source et la caserne)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14" action="ppaction://hlinksldjump"/>
              </a:rPr>
              <a:t>RUE DE LA SOURCE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15" action="ppaction://hlinksldjump"/>
              </a:rPr>
              <a:t>RUE DE LA TREILLE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16" action="ppaction://hlinksldjump"/>
              </a:rPr>
              <a:t>RUE DE L’EGLISE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17" action="ppaction://hlinksldjump"/>
              </a:rPr>
              <a:t>RUE DU TREIX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18" action="ppaction://hlinksldjump"/>
              </a:rPr>
              <a:t>RUE DES VALLIERES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19" action="ppaction://hlinksldjump"/>
              </a:rPr>
              <a:t>RUE DES AIGAUX 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20" action="ppaction://hlinksldjump"/>
              </a:rPr>
              <a:t>RUE DES CHENEBIERES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21" action="ppaction://hlinksldjump"/>
              </a:rPr>
              <a:t>RUE DU CELLET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22" action="ppaction://hlinksldjump"/>
              </a:rPr>
              <a:t>RUE DU MOULIN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23" action="ppaction://hlinksldjump"/>
              </a:rPr>
              <a:t>RUE DU PEYROUX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24" action="ppaction://hlinksldjump"/>
              </a:rPr>
              <a:t>RUE DU PRE LACOS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25" action="ppaction://hlinksldjump"/>
              </a:rPr>
              <a:t>RUE DU PUY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26" action="ppaction://hlinksldjump"/>
              </a:rPr>
              <a:t>RUE DU TRONCON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27" action="ppaction://hlinksldjump"/>
              </a:rPr>
              <a:t>RUE ETIENNE CLEMENTEL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28" action="ppaction://hlinksldjump"/>
              </a:rPr>
              <a:t>IMPASSE DES ECOLIERS (Nouveau)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29" action="ppaction://hlinksldjump"/>
              </a:rPr>
              <a:t>IMPASSE DES ROCHES (Nouveau)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30" action="ppaction://hlinksldjump"/>
              </a:rPr>
              <a:t>IMPASSE DE LA MENUISERIE (Nouveau)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31" action="ppaction://hlinksldjump"/>
              </a:rPr>
              <a:t>IMPASSE DU PRESSOIR (Nouveau)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32" action="ppaction://hlinksldjump"/>
              </a:rPr>
              <a:t>IMPASSE DE L’ANCIENNE MAIRIE (Nouveau</a:t>
            </a:r>
            <a:r>
              <a:rPr lang="fr-FR" dirty="0"/>
              <a:t>)</a:t>
            </a:r>
          </a:p>
          <a:p>
            <a:pPr marL="342900" indent="-342900">
              <a:buAutoNum type="arabicPeriod"/>
            </a:pPr>
            <a:r>
              <a:rPr lang="fr-FR" dirty="0">
                <a:hlinkClick r:id="rId33" action="ppaction://hlinksldjump"/>
              </a:rPr>
              <a:t>RUE SAINT MARTIN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34" action="ppaction://hlinksldjump"/>
              </a:rPr>
              <a:t>IMPASSE SAINT MARTIN (Nouveau)</a:t>
            </a:r>
            <a:endParaRPr lang="fr-FR" dirty="0"/>
          </a:p>
          <a:p>
            <a:pPr marL="342900" indent="-342900">
              <a:buAutoNum type="arabicPeriod"/>
            </a:pPr>
            <a:r>
              <a:rPr lang="fr-FR" dirty="0">
                <a:hlinkClick r:id="rId35" action="ppaction://hlinksldjump"/>
              </a:rPr>
              <a:t>RUE SAINT ROCH</a:t>
            </a:r>
            <a:endParaRPr lang="fr-FR" dirty="0"/>
          </a:p>
          <a:p>
            <a:pPr marL="342900" indent="-342900">
              <a:buAutoNum type="arabicPeriod"/>
            </a:pPr>
            <a:endParaRPr lang="fr-FR" dirty="0"/>
          </a:p>
          <a:p>
            <a:r>
              <a:rPr lang="fr-FR" b="1" u="sng" dirty="0"/>
              <a:t>PROMPSAT LIEU-DIT « CHIRAT »</a:t>
            </a:r>
          </a:p>
          <a:p>
            <a:r>
              <a:rPr lang="fr-FR" dirty="0"/>
              <a:t>36. </a:t>
            </a:r>
            <a:r>
              <a:rPr lang="fr-FR" dirty="0">
                <a:hlinkClick r:id="rId36" action="ppaction://hlinksldjump"/>
              </a:rPr>
              <a:t>RUE DE LA FONDETTE</a:t>
            </a:r>
            <a:endParaRPr lang="fr-FR" dirty="0"/>
          </a:p>
          <a:p>
            <a:r>
              <a:rPr lang="fr-FR" dirty="0"/>
              <a:t>37. </a:t>
            </a:r>
            <a:r>
              <a:rPr lang="fr-FR" dirty="0">
                <a:hlinkClick r:id="rId37" action="ppaction://hlinksldjump"/>
              </a:rPr>
              <a:t>RUE DES CANTES</a:t>
            </a:r>
            <a:endParaRPr lang="fr-FR" dirty="0"/>
          </a:p>
          <a:p>
            <a:r>
              <a:rPr lang="fr-FR" dirty="0"/>
              <a:t>38</a:t>
            </a:r>
            <a:r>
              <a:rPr lang="fr-FR" dirty="0">
                <a:hlinkClick r:id="rId38" action="ppaction://hlinksldjump"/>
              </a:rPr>
              <a:t>. RUE DU CHANCET devient  IMPASSE DE LA DIME (Nouveau)</a:t>
            </a:r>
            <a:endParaRPr lang="fr-FR" dirty="0"/>
          </a:p>
          <a:p>
            <a:r>
              <a:rPr lang="fr-FR" dirty="0"/>
              <a:t>39. </a:t>
            </a:r>
            <a:r>
              <a:rPr lang="fr-FR" dirty="0">
                <a:hlinkClick r:id="rId39" action="ppaction://hlinksldjump"/>
              </a:rPr>
              <a:t>RUE DU CHÂTEAU</a:t>
            </a:r>
            <a:endParaRPr lang="fr-FR" dirty="0"/>
          </a:p>
          <a:p>
            <a:r>
              <a:rPr lang="fr-FR" dirty="0"/>
              <a:t>40. </a:t>
            </a:r>
            <a:r>
              <a:rPr lang="fr-FR" dirty="0">
                <a:hlinkClick r:id="rId40" action="ppaction://hlinksldjump"/>
              </a:rPr>
              <a:t>IMPASSE DES VIGNES (Nouveau)</a:t>
            </a:r>
            <a:endParaRPr lang="fr-FR" dirty="0"/>
          </a:p>
          <a:p>
            <a:r>
              <a:rPr lang="fr-FR" dirty="0"/>
              <a:t>41. </a:t>
            </a:r>
            <a:r>
              <a:rPr lang="fr-FR" dirty="0">
                <a:hlinkClick r:id="rId41" action="ppaction://hlinksldjump"/>
              </a:rPr>
              <a:t>IMPASSE DU CHANCET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2798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CC853-FF50-4398-948B-46BF82469AF7}"/>
              </a:ext>
            </a:extLst>
          </p:cNvPr>
          <p:cNvSpPr/>
          <p:nvPr/>
        </p:nvSpPr>
        <p:spPr>
          <a:xfrm>
            <a:off x="4336181" y="645513"/>
            <a:ext cx="2058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DE LA SOURCE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73AFF1A-DBBB-4D34-8C5E-CA525BEF8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038099"/>
              </p:ext>
            </p:extLst>
          </p:nvPr>
        </p:nvGraphicFramePr>
        <p:xfrm>
          <a:off x="1143000" y="1853346"/>
          <a:ext cx="9906000" cy="315130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3177099833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925802414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074742695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957880920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242458970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93619698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480218147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1821399134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4115513204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468394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Pont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676795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08986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544176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61813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866314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ZP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0080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83978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0031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001775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ZP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0079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17880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0032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460076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ZP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0078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05971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0035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47581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Source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608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35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A0DF42-0E6C-49CC-AB36-25FAE8C78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915" y="294837"/>
            <a:ext cx="8202170" cy="6268325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C6507AF8-1D4F-40F5-ADB4-2D2E7A416510}"/>
              </a:ext>
            </a:extLst>
          </p:cNvPr>
          <p:cNvSpPr/>
          <p:nvPr/>
        </p:nvSpPr>
        <p:spPr>
          <a:xfrm>
            <a:off x="10748211" y="5935579"/>
            <a:ext cx="898357" cy="627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891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12D63C-4B99-4F52-A8E1-B96661831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417" y="204337"/>
            <a:ext cx="5487166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91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8DBD2F-65F5-40CE-A4E2-4B2A6AD18166}"/>
              </a:ext>
            </a:extLst>
          </p:cNvPr>
          <p:cNvSpPr/>
          <p:nvPr/>
        </p:nvSpPr>
        <p:spPr>
          <a:xfrm>
            <a:off x="4336181" y="645513"/>
            <a:ext cx="1983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DE LA TREILLE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7FD3131-9E51-4E30-B68A-D68C1538D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418336"/>
              </p:ext>
            </p:extLst>
          </p:nvPr>
        </p:nvGraphicFramePr>
        <p:xfrm>
          <a:off x="1143000" y="1968798"/>
          <a:ext cx="9906000" cy="2434713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1520653475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599480446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088784583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248755658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423671316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2459141554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830410864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590508027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2242623345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8643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820455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0038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51604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19684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2657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13363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935609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57925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0123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0722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la Treille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63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042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9B6880F-F3E2-4CAF-9B12-40581705C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26" y="56679"/>
            <a:ext cx="7868748" cy="67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9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0256E7-816A-4EDC-9DD8-024A59DB836B}"/>
              </a:ext>
            </a:extLst>
          </p:cNvPr>
          <p:cNvSpPr/>
          <p:nvPr/>
        </p:nvSpPr>
        <p:spPr>
          <a:xfrm>
            <a:off x="4336181" y="645513"/>
            <a:ext cx="1738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DE L’EGLISE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98D3B6-0632-4041-9635-CC0FD8BFD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872290"/>
              </p:ext>
            </p:extLst>
          </p:nvPr>
        </p:nvGraphicFramePr>
        <p:xfrm>
          <a:off x="1121286" y="2188612"/>
          <a:ext cx="9906000" cy="124038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1999501104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926933136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670429636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669024018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2831479977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3586938844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49641310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29253402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4292986808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603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0066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l'Église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66771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l'Église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l'Église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93968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l'Église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l'Église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076756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l'Église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l'Église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35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970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C88647-3943-45A7-BC6E-D45A0839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00" y="1068491"/>
            <a:ext cx="8857200" cy="538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48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84C5BE-99C5-4FF3-844D-A5B736DADADA}"/>
              </a:ext>
            </a:extLst>
          </p:cNvPr>
          <p:cNvSpPr/>
          <p:nvPr/>
        </p:nvSpPr>
        <p:spPr>
          <a:xfrm>
            <a:off x="4320139" y="344906"/>
            <a:ext cx="1541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DU TREIX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A04E50D-2507-416D-A9B6-511562E62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472642"/>
              </p:ext>
            </p:extLst>
          </p:nvPr>
        </p:nvGraphicFramePr>
        <p:xfrm>
          <a:off x="1090863" y="1014845"/>
          <a:ext cx="9785684" cy="5498249"/>
        </p:xfrm>
        <a:graphic>
          <a:graphicData uri="http://schemas.openxmlformats.org/drawingml/2006/table">
            <a:tbl>
              <a:tblPr/>
              <a:tblGrid>
                <a:gridCol w="778726">
                  <a:extLst>
                    <a:ext uri="{9D8B030D-6E8A-4147-A177-3AD203B41FA5}">
                      <a16:colId xmlns:a16="http://schemas.microsoft.com/office/drawing/2014/main" val="1251856432"/>
                    </a:ext>
                  </a:extLst>
                </a:gridCol>
                <a:gridCol w="778726">
                  <a:extLst>
                    <a:ext uri="{9D8B030D-6E8A-4147-A177-3AD203B41FA5}">
                      <a16:colId xmlns:a16="http://schemas.microsoft.com/office/drawing/2014/main" val="427267106"/>
                    </a:ext>
                  </a:extLst>
                </a:gridCol>
                <a:gridCol w="778726">
                  <a:extLst>
                    <a:ext uri="{9D8B030D-6E8A-4147-A177-3AD203B41FA5}">
                      <a16:colId xmlns:a16="http://schemas.microsoft.com/office/drawing/2014/main" val="4208862707"/>
                    </a:ext>
                  </a:extLst>
                </a:gridCol>
                <a:gridCol w="778726">
                  <a:extLst>
                    <a:ext uri="{9D8B030D-6E8A-4147-A177-3AD203B41FA5}">
                      <a16:colId xmlns:a16="http://schemas.microsoft.com/office/drawing/2014/main" val="2749021751"/>
                    </a:ext>
                  </a:extLst>
                </a:gridCol>
                <a:gridCol w="2007802">
                  <a:extLst>
                    <a:ext uri="{9D8B030D-6E8A-4147-A177-3AD203B41FA5}">
                      <a16:colId xmlns:a16="http://schemas.microsoft.com/office/drawing/2014/main" val="1589668363"/>
                    </a:ext>
                  </a:extLst>
                </a:gridCol>
                <a:gridCol w="1022666">
                  <a:extLst>
                    <a:ext uri="{9D8B030D-6E8A-4147-A177-3AD203B41FA5}">
                      <a16:colId xmlns:a16="http://schemas.microsoft.com/office/drawing/2014/main" val="2112953343"/>
                    </a:ext>
                  </a:extLst>
                </a:gridCol>
                <a:gridCol w="778726">
                  <a:extLst>
                    <a:ext uri="{9D8B030D-6E8A-4147-A177-3AD203B41FA5}">
                      <a16:colId xmlns:a16="http://schemas.microsoft.com/office/drawing/2014/main" val="2150608376"/>
                    </a:ext>
                  </a:extLst>
                </a:gridCol>
                <a:gridCol w="853784">
                  <a:extLst>
                    <a:ext uri="{9D8B030D-6E8A-4147-A177-3AD203B41FA5}">
                      <a16:colId xmlns:a16="http://schemas.microsoft.com/office/drawing/2014/main" val="3898421089"/>
                    </a:ext>
                  </a:extLst>
                </a:gridCol>
                <a:gridCol w="2007802">
                  <a:extLst>
                    <a:ext uri="{9D8B030D-6E8A-4147-A177-3AD203B41FA5}">
                      <a16:colId xmlns:a16="http://schemas.microsoft.com/office/drawing/2014/main" val="2455948259"/>
                    </a:ext>
                  </a:extLst>
                </a:gridCol>
              </a:tblGrid>
              <a:tr h="32479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6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6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6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6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425191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0157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294781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0051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831560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0202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235631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0032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008845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0194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396486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0194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548499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0030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643357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0186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017315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0023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569340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0187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334526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0022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869883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0190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984926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0010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441630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0188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976313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0210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219176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0007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715066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0207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72372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0003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83777"/>
                  </a:ext>
                </a:extLst>
              </a:tr>
              <a:tr h="272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0173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Treix</a:t>
                      </a:r>
                    </a:p>
                  </a:txBody>
                  <a:tcPr marL="5230" marR="5230" marT="523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505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677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1CE3033-980F-4D71-92A4-9B446FCA9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57" y="390101"/>
            <a:ext cx="8497486" cy="60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35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523883-4A98-4542-BFDD-54EF25EF01AD}"/>
              </a:ext>
            </a:extLst>
          </p:cNvPr>
          <p:cNvSpPr/>
          <p:nvPr/>
        </p:nvSpPr>
        <p:spPr>
          <a:xfrm>
            <a:off x="4320139" y="344906"/>
            <a:ext cx="206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DES VALLIERES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ADCB937-2B44-49A1-BCFF-35D37AEEC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806659"/>
              </p:ext>
            </p:extLst>
          </p:nvPr>
        </p:nvGraphicFramePr>
        <p:xfrm>
          <a:off x="1029119" y="2188612"/>
          <a:ext cx="9906000" cy="124038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3494337958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846738909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915846866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54030003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385486825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402974495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687538479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3932936411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278564057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051765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Vallieres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80350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Vallieres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Vallieres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07788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Vallieres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Vallieres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654069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 Vallieres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Vallieres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340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392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4F51DB-0685-4495-8963-51A9A70A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68" y="1122948"/>
            <a:ext cx="11714263" cy="493729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CC5F06F-C559-4135-A4A8-683DE4C368DC}"/>
              </a:ext>
            </a:extLst>
          </p:cNvPr>
          <p:cNvSpPr txBox="1"/>
          <p:nvPr/>
        </p:nvSpPr>
        <p:spPr>
          <a:xfrm flipH="1">
            <a:off x="1938687" y="513347"/>
            <a:ext cx="852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CHEMIN DE LEBRE</a:t>
            </a:r>
          </a:p>
        </p:txBody>
      </p:sp>
    </p:spTree>
    <p:extLst>
      <p:ext uri="{BB962C8B-B14F-4D97-AF65-F5344CB8AC3E}">
        <p14:creationId xmlns:p14="http://schemas.microsoft.com/office/powerpoint/2010/main" val="3545849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6C390A5-4B5B-4D31-9F25-91DBCB6CD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543" y="0"/>
            <a:ext cx="4112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09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804B3D-D687-4367-A30F-D0DF1D9277B4}"/>
              </a:ext>
            </a:extLst>
          </p:cNvPr>
          <p:cNvSpPr/>
          <p:nvPr/>
        </p:nvSpPr>
        <p:spPr>
          <a:xfrm>
            <a:off x="4320139" y="344906"/>
            <a:ext cx="1873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DES AIGAUX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2E29DB5-1AB1-44FB-80F1-0AFCFB59F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399943"/>
              </p:ext>
            </p:extLst>
          </p:nvPr>
        </p:nvGraphicFramePr>
        <p:xfrm>
          <a:off x="1143000" y="1672903"/>
          <a:ext cx="9906000" cy="267357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250740533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191622535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787856567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4193292341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787273676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3493674768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124106116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797121492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4211247942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224489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08710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52914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01668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02014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71247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711687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0172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59503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38820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0155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373125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0167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Aigaux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Aigaux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898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95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903E9F-DA2F-4313-B140-3B91D75B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9" y="847364"/>
            <a:ext cx="11650701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49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60C48A-AB06-4186-914E-C12E2A556929}"/>
              </a:ext>
            </a:extLst>
          </p:cNvPr>
          <p:cNvSpPr/>
          <p:nvPr/>
        </p:nvSpPr>
        <p:spPr>
          <a:xfrm>
            <a:off x="4320139" y="344906"/>
            <a:ext cx="2363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DES CHENEBIERES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8C93CE2-7C2B-40EF-BDC1-59FE93520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026865"/>
              </p:ext>
            </p:extLst>
          </p:nvPr>
        </p:nvGraphicFramePr>
        <p:xfrm>
          <a:off x="1143000" y="1913534"/>
          <a:ext cx="9906000" cy="267357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1309187621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4066928662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04288358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704962752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791971164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383791245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964586747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682191293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500824588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57616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Chenebières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81178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Chenebières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6645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Chenebières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76039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Chenebières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27660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0038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Chenebières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68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Chenebières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Chenebières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97175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Chenebières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568785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Chenebières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2981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Chenebières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938899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Chenebières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Chenebières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169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359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3890D85-F4BB-40D9-9DE5-FB3E87FC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235" y="266258"/>
            <a:ext cx="2905530" cy="6325483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77692E3C-65C3-450F-A0B0-E7FDBCC8F1C1}"/>
              </a:ext>
            </a:extLst>
          </p:cNvPr>
          <p:cNvSpPr/>
          <p:nvPr/>
        </p:nvSpPr>
        <p:spPr>
          <a:xfrm>
            <a:off x="9833811" y="5871411"/>
            <a:ext cx="1524000" cy="753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393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30DC692-E87B-4F96-AEE0-364B32B1F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628" y="428206"/>
            <a:ext cx="4610743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13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7C736A-E9E8-4BBA-BD7C-751985EAC7D7}"/>
              </a:ext>
            </a:extLst>
          </p:cNvPr>
          <p:cNvSpPr/>
          <p:nvPr/>
        </p:nvSpPr>
        <p:spPr>
          <a:xfrm>
            <a:off x="4320139" y="344906"/>
            <a:ext cx="1642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DU CELLET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F7DD426-A6D2-465A-9AEF-6D5AEEF4D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328078"/>
              </p:ext>
            </p:extLst>
          </p:nvPr>
        </p:nvGraphicFramePr>
        <p:xfrm>
          <a:off x="1143000" y="2387731"/>
          <a:ext cx="9906000" cy="76265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3484499624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760018647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352024965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846089065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84604828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1216859513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267322200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2003247787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2429314410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34159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Cellet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Cellet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39238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Cellet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Cellet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862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752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B5D6C2C-CF86-40EB-B014-CE1A22D1F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47" y="946484"/>
            <a:ext cx="10515197" cy="456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73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B46E1F-5362-4D3B-A81B-5F6878F9124E}"/>
              </a:ext>
            </a:extLst>
          </p:cNvPr>
          <p:cNvSpPr/>
          <p:nvPr/>
        </p:nvSpPr>
        <p:spPr>
          <a:xfrm>
            <a:off x="4977865" y="986590"/>
            <a:ext cx="1796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DU MOULIN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86EE37B-3402-4D22-9F09-915921873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084817"/>
              </p:ext>
            </p:extLst>
          </p:nvPr>
        </p:nvGraphicFramePr>
        <p:xfrm>
          <a:off x="1143000" y="2555289"/>
          <a:ext cx="9906000" cy="523793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357626277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448033275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372765791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230098793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1205937472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290470510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873708361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1020726789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35836780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202739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ZP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Moulin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2540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423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ACD647-861D-4C61-B830-1464E92DB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374" y="608370"/>
            <a:ext cx="8737252" cy="56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17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6940F2-94B4-4D92-8B38-1375AEB7C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6563" r="11743" b="302"/>
          <a:stretch/>
        </p:blipFill>
        <p:spPr bwMode="auto">
          <a:xfrm>
            <a:off x="1812758" y="108284"/>
            <a:ext cx="8566484" cy="664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474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7BBA6B-B729-4A3D-82F1-4AD917478A5C}"/>
              </a:ext>
            </a:extLst>
          </p:cNvPr>
          <p:cNvSpPr/>
          <p:nvPr/>
        </p:nvSpPr>
        <p:spPr>
          <a:xfrm>
            <a:off x="4977865" y="986590"/>
            <a:ext cx="193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DU PEYROUX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D9B7E5F-CADF-4BC2-95C5-3EA4CC3CF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560667"/>
              </p:ext>
            </p:extLst>
          </p:nvPr>
        </p:nvGraphicFramePr>
        <p:xfrm>
          <a:off x="1301834" y="2156003"/>
          <a:ext cx="9906000" cy="1001523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3495854269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827854548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683999705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737441019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1556496796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46691253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830581777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601197736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1309549347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61888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0216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Peyroux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Peyroux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4188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0215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Peyroux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Peyroux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24782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Peyroux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Peyroux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970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0083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FFA8E4-6E6E-4130-916B-A10532703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945" y="275785"/>
            <a:ext cx="2934109" cy="63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977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2D945B-ABFC-4C57-BF59-C590E4119D0A}"/>
              </a:ext>
            </a:extLst>
          </p:cNvPr>
          <p:cNvSpPr/>
          <p:nvPr/>
        </p:nvSpPr>
        <p:spPr>
          <a:xfrm>
            <a:off x="4977865" y="986590"/>
            <a:ext cx="206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DU PRE LACOS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A0E1C75-1D9F-4EAB-A459-C90077247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465002"/>
              </p:ext>
            </p:extLst>
          </p:nvPr>
        </p:nvGraphicFramePr>
        <p:xfrm>
          <a:off x="1059828" y="2516068"/>
          <a:ext cx="9906000" cy="76265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1089241572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040796178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652191494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980029006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726273815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202625708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599644449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4005093570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4235660082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9534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Pré Lacos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82376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0179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Pré Lacos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Pré Lacos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419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474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E7FF084-F552-4FE6-8FDA-3DF8C9E0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9" y="356759"/>
            <a:ext cx="11231542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88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560D9E9-8CD8-470E-AB33-01BD5F832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115560"/>
              </p:ext>
            </p:extLst>
          </p:nvPr>
        </p:nvGraphicFramePr>
        <p:xfrm>
          <a:off x="1143000" y="2389497"/>
          <a:ext cx="9906000" cy="124038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183415491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52621152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493523887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443651212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4122798485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552295953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326045132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1297204926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238077527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70691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Puy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26281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Puy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109004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Puy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33719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Puy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Puy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2827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15DB38A-E8CB-4EC9-AEFC-F63F5F4012DB}"/>
              </a:ext>
            </a:extLst>
          </p:cNvPr>
          <p:cNvSpPr/>
          <p:nvPr/>
        </p:nvSpPr>
        <p:spPr>
          <a:xfrm>
            <a:off x="4977865" y="986590"/>
            <a:ext cx="1382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DU PUY</a:t>
            </a:r>
          </a:p>
        </p:txBody>
      </p:sp>
    </p:spTree>
    <p:extLst>
      <p:ext uri="{BB962C8B-B14F-4D97-AF65-F5344CB8AC3E}">
        <p14:creationId xmlns:p14="http://schemas.microsoft.com/office/powerpoint/2010/main" val="563518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1B0BF7A-CA63-45C3-BACE-AEF4E7429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731" y="175758"/>
            <a:ext cx="8154538" cy="6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305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01D2A-1DA8-45D0-8F5F-89BA7C26C156}"/>
              </a:ext>
            </a:extLst>
          </p:cNvPr>
          <p:cNvSpPr/>
          <p:nvPr/>
        </p:nvSpPr>
        <p:spPr>
          <a:xfrm>
            <a:off x="4977865" y="986590"/>
            <a:ext cx="2011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DU TRONCON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147E86C-6E46-4AF8-98B1-700426294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144420"/>
              </p:ext>
            </p:extLst>
          </p:nvPr>
        </p:nvGraphicFramePr>
        <p:xfrm>
          <a:off x="1143000" y="1897492"/>
          <a:ext cx="9906000" cy="2673578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1894720758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73630004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626006746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1936701755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253767682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3993964464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3102400745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1182131978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804025521"/>
                    </a:ext>
                  </a:extLst>
                </a:gridCol>
              </a:tblGrid>
              <a:tr h="2849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22679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31776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535726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0181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57444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44627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621606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9611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78428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990112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358923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Tronçon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967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892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CFE57AC-6362-41EA-8C6C-2A6E2ED7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946" y="223390"/>
            <a:ext cx="2120244" cy="6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047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6BCE53-51EF-4266-ABFC-4D8D268A4708}"/>
              </a:ext>
            </a:extLst>
          </p:cNvPr>
          <p:cNvSpPr/>
          <p:nvPr/>
        </p:nvSpPr>
        <p:spPr>
          <a:xfrm>
            <a:off x="4392432" y="757808"/>
            <a:ext cx="528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RUE ETIENNE CLEMENTEL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A687268-431E-409B-B11D-3085EFDB2B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241356"/>
              </p:ext>
            </p:extLst>
          </p:nvPr>
        </p:nvGraphicFramePr>
        <p:xfrm>
          <a:off x="1876926" y="1491916"/>
          <a:ext cx="9240255" cy="4299292"/>
        </p:xfrm>
        <a:graphic>
          <a:graphicData uri="http://schemas.openxmlformats.org/drawingml/2006/table">
            <a:tbl>
              <a:tblPr/>
              <a:tblGrid>
                <a:gridCol w="735322">
                  <a:extLst>
                    <a:ext uri="{9D8B030D-6E8A-4147-A177-3AD203B41FA5}">
                      <a16:colId xmlns:a16="http://schemas.microsoft.com/office/drawing/2014/main" val="1827709581"/>
                    </a:ext>
                  </a:extLst>
                </a:gridCol>
                <a:gridCol w="735322">
                  <a:extLst>
                    <a:ext uri="{9D8B030D-6E8A-4147-A177-3AD203B41FA5}">
                      <a16:colId xmlns:a16="http://schemas.microsoft.com/office/drawing/2014/main" val="24462785"/>
                    </a:ext>
                  </a:extLst>
                </a:gridCol>
                <a:gridCol w="735322">
                  <a:extLst>
                    <a:ext uri="{9D8B030D-6E8A-4147-A177-3AD203B41FA5}">
                      <a16:colId xmlns:a16="http://schemas.microsoft.com/office/drawing/2014/main" val="3650434575"/>
                    </a:ext>
                  </a:extLst>
                </a:gridCol>
                <a:gridCol w="735322">
                  <a:extLst>
                    <a:ext uri="{9D8B030D-6E8A-4147-A177-3AD203B41FA5}">
                      <a16:colId xmlns:a16="http://schemas.microsoft.com/office/drawing/2014/main" val="635631800"/>
                    </a:ext>
                  </a:extLst>
                </a:gridCol>
                <a:gridCol w="1895892">
                  <a:extLst>
                    <a:ext uri="{9D8B030D-6E8A-4147-A177-3AD203B41FA5}">
                      <a16:colId xmlns:a16="http://schemas.microsoft.com/office/drawing/2014/main" val="680613811"/>
                    </a:ext>
                  </a:extLst>
                </a:gridCol>
                <a:gridCol w="965664">
                  <a:extLst>
                    <a:ext uri="{9D8B030D-6E8A-4147-A177-3AD203B41FA5}">
                      <a16:colId xmlns:a16="http://schemas.microsoft.com/office/drawing/2014/main" val="3166715590"/>
                    </a:ext>
                  </a:extLst>
                </a:gridCol>
                <a:gridCol w="735322">
                  <a:extLst>
                    <a:ext uri="{9D8B030D-6E8A-4147-A177-3AD203B41FA5}">
                      <a16:colId xmlns:a16="http://schemas.microsoft.com/office/drawing/2014/main" val="1818523853"/>
                    </a:ext>
                  </a:extLst>
                </a:gridCol>
                <a:gridCol w="806197">
                  <a:extLst>
                    <a:ext uri="{9D8B030D-6E8A-4147-A177-3AD203B41FA5}">
                      <a16:colId xmlns:a16="http://schemas.microsoft.com/office/drawing/2014/main" val="1934030425"/>
                    </a:ext>
                  </a:extLst>
                </a:gridCol>
                <a:gridCol w="1895892">
                  <a:extLst>
                    <a:ext uri="{9D8B030D-6E8A-4147-A177-3AD203B41FA5}">
                      <a16:colId xmlns:a16="http://schemas.microsoft.com/office/drawing/2014/main" val="158750676"/>
                    </a:ext>
                  </a:extLst>
                </a:gridCol>
              </a:tblGrid>
              <a:tr h="2672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6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6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6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5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6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21234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0026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du Pont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61976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0055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des Vallieres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249611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0042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947081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0099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544788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0044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</a:t>
                      </a:r>
                      <a:r>
                        <a:rPr lang="fr-F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Clémentel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910404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0043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des Écoliers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450774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0045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des Écoliers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014808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0021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859739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0050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961001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0018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des Roches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928300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0016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des Roches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067092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0015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21098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0066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1466122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0014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254563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0051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478160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0009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de la Menuiserie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827030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0012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de la Menuiserie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510669"/>
                  </a:ext>
                </a:extLst>
              </a:tr>
              <a:tr h="22400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0007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de la Menuiserie</a:t>
                      </a:r>
                    </a:p>
                  </a:txBody>
                  <a:tcPr marL="5503" marR="5503" marT="550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08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0127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23303B1-AC3F-4C3C-A365-A2F741F5C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467" y="1785708"/>
            <a:ext cx="8345065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6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FC5FFF63-535F-42E1-9B17-C3410C31A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536021"/>
              </p:ext>
            </p:extLst>
          </p:nvPr>
        </p:nvGraphicFramePr>
        <p:xfrm>
          <a:off x="1195387" y="1583824"/>
          <a:ext cx="9801225" cy="715963"/>
        </p:xfrm>
        <a:graphic>
          <a:graphicData uri="http://schemas.openxmlformats.org/drawingml/2006/table">
            <a:tbl>
              <a:tblPr/>
              <a:tblGrid>
                <a:gridCol w="573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2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08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0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35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124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6574">
                <a:tc>
                  <a:txBody>
                    <a:bodyPr/>
                    <a:lstStyle/>
                    <a:p>
                      <a:pPr marL="101600" indent="0"/>
                      <a:r>
                        <a:rPr lang="en-US" sz="900">
                          <a:latin typeface="Calibri"/>
                        </a:rPr>
                        <a:t>SECTION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/>
                      <a:r>
                        <a:rPr lang="en-US" sz="900">
                          <a:latin typeface="Calibri"/>
                        </a:rPr>
                        <a:t>PARCELLE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solidFill>
                            <a:srgbClr val="410E0F"/>
                          </a:solidFill>
                          <a:latin typeface="Calibri"/>
                        </a:rPr>
                        <a:t>ancien </a:t>
                      </a:r>
                      <a:r>
                        <a:rPr lang="en-US" sz="900">
                          <a:latin typeface="Calibri"/>
                        </a:rPr>
                        <a:t>N°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extension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 dirty="0" err="1">
                          <a:solidFill>
                            <a:srgbClr val="410E0F"/>
                          </a:solidFill>
                          <a:latin typeface="Calibri"/>
                        </a:rPr>
                        <a:t>ancienne</a:t>
                      </a:r>
                      <a:r>
                        <a:rPr lang="en-US" sz="900" dirty="0">
                          <a:solidFill>
                            <a:srgbClr val="410E0F"/>
                          </a:solidFill>
                          <a:latin typeface="Calibri"/>
                        </a:rPr>
                        <a:t> </a:t>
                      </a:r>
                      <a:r>
                        <a:rPr lang="en-US" sz="900" dirty="0">
                          <a:latin typeface="Calibri"/>
                        </a:rPr>
                        <a:t>VOIE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solidFill>
                            <a:srgbClr val="410E0F"/>
                          </a:solidFill>
                          <a:latin typeface="Calibri"/>
                        </a:rPr>
                        <a:t>ADRESSE certifiee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900">
                          <a:solidFill>
                            <a:srgbClr val="410E0F"/>
                          </a:solidFill>
                          <a:latin typeface="Calibri"/>
                        </a:rPr>
                        <a:t>nouveau </a:t>
                      </a:r>
                      <a:r>
                        <a:rPr lang="en-US" sz="900">
                          <a:latin typeface="Calibri"/>
                        </a:rPr>
                        <a:t>N°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solidFill>
                            <a:srgbClr val="410E0F"/>
                          </a:solidFill>
                          <a:latin typeface="Calibri"/>
                        </a:rPr>
                        <a:t>nouvelle </a:t>
                      </a:r>
                      <a:r>
                        <a:rPr lang="en-US" sz="900">
                          <a:latin typeface="Calibri"/>
                        </a:rPr>
                        <a:t>VOIE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0" indent="0"/>
                      <a:r>
                        <a:rPr lang="en-US" sz="900">
                          <a:latin typeface="Calibri"/>
                        </a:rPr>
                        <a:t>ANCIENNE COMMUNE (ligne 5)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89"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ZP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0077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solidFill>
                            <a:srgbClr val="032E03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000">
                          <a:solidFill>
                            <a:srgbClr val="0D701D"/>
                          </a:solidFill>
                          <a:latin typeface="Arial"/>
                        </a:rPr>
                        <a:t>_</a:t>
                      </a:r>
                    </a:p>
                  </a:txBody>
                  <a:tcPr marL="0" marR="0" marT="0" marB="0" anchor="b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900">
                          <a:latin typeface="Calibri"/>
                        </a:rPr>
                        <a:t>Chemin des Chambons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9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F75976B-7086-43EE-BDC8-EE474E575359}"/>
              </a:ext>
            </a:extLst>
          </p:cNvPr>
          <p:cNvSpPr txBox="1"/>
          <p:nvPr/>
        </p:nvSpPr>
        <p:spPr>
          <a:xfrm>
            <a:off x="3834063" y="433136"/>
            <a:ext cx="5277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CHEMIN DES CHAMBONS</a:t>
            </a:r>
          </a:p>
        </p:txBody>
      </p:sp>
    </p:spTree>
    <p:extLst>
      <p:ext uri="{BB962C8B-B14F-4D97-AF65-F5344CB8AC3E}">
        <p14:creationId xmlns:p14="http://schemas.microsoft.com/office/powerpoint/2010/main" val="18239915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2F90FE-203A-4F98-8B49-3CF05B7A54BD}"/>
              </a:ext>
            </a:extLst>
          </p:cNvPr>
          <p:cNvSpPr/>
          <p:nvPr/>
        </p:nvSpPr>
        <p:spPr>
          <a:xfrm>
            <a:off x="4392432" y="757808"/>
            <a:ext cx="528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RUE ETIENNE CLEMENTEL suite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1D734D-362E-4C30-9F3B-2FE8DC124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67406"/>
              </p:ext>
            </p:extLst>
          </p:nvPr>
        </p:nvGraphicFramePr>
        <p:xfrm>
          <a:off x="1198447" y="1427747"/>
          <a:ext cx="9790396" cy="4363455"/>
        </p:xfrm>
        <a:graphic>
          <a:graphicData uri="http://schemas.openxmlformats.org/drawingml/2006/table">
            <a:tbl>
              <a:tblPr/>
              <a:tblGrid>
                <a:gridCol w="779102">
                  <a:extLst>
                    <a:ext uri="{9D8B030D-6E8A-4147-A177-3AD203B41FA5}">
                      <a16:colId xmlns:a16="http://schemas.microsoft.com/office/drawing/2014/main" val="2879727641"/>
                    </a:ext>
                  </a:extLst>
                </a:gridCol>
                <a:gridCol w="779102">
                  <a:extLst>
                    <a:ext uri="{9D8B030D-6E8A-4147-A177-3AD203B41FA5}">
                      <a16:colId xmlns:a16="http://schemas.microsoft.com/office/drawing/2014/main" val="1165363333"/>
                    </a:ext>
                  </a:extLst>
                </a:gridCol>
                <a:gridCol w="779102">
                  <a:extLst>
                    <a:ext uri="{9D8B030D-6E8A-4147-A177-3AD203B41FA5}">
                      <a16:colId xmlns:a16="http://schemas.microsoft.com/office/drawing/2014/main" val="973968130"/>
                    </a:ext>
                  </a:extLst>
                </a:gridCol>
                <a:gridCol w="779102">
                  <a:extLst>
                    <a:ext uri="{9D8B030D-6E8A-4147-A177-3AD203B41FA5}">
                      <a16:colId xmlns:a16="http://schemas.microsoft.com/office/drawing/2014/main" val="656688812"/>
                    </a:ext>
                  </a:extLst>
                </a:gridCol>
                <a:gridCol w="2008767">
                  <a:extLst>
                    <a:ext uri="{9D8B030D-6E8A-4147-A177-3AD203B41FA5}">
                      <a16:colId xmlns:a16="http://schemas.microsoft.com/office/drawing/2014/main" val="1504342839"/>
                    </a:ext>
                  </a:extLst>
                </a:gridCol>
                <a:gridCol w="1023157">
                  <a:extLst>
                    <a:ext uri="{9D8B030D-6E8A-4147-A177-3AD203B41FA5}">
                      <a16:colId xmlns:a16="http://schemas.microsoft.com/office/drawing/2014/main" val="2288322821"/>
                    </a:ext>
                  </a:extLst>
                </a:gridCol>
                <a:gridCol w="779102">
                  <a:extLst>
                    <a:ext uri="{9D8B030D-6E8A-4147-A177-3AD203B41FA5}">
                      <a16:colId xmlns:a16="http://schemas.microsoft.com/office/drawing/2014/main" val="4069527054"/>
                    </a:ext>
                  </a:extLst>
                </a:gridCol>
                <a:gridCol w="854195">
                  <a:extLst>
                    <a:ext uri="{9D8B030D-6E8A-4147-A177-3AD203B41FA5}">
                      <a16:colId xmlns:a16="http://schemas.microsoft.com/office/drawing/2014/main" val="4255789230"/>
                    </a:ext>
                  </a:extLst>
                </a:gridCol>
                <a:gridCol w="2008767">
                  <a:extLst>
                    <a:ext uri="{9D8B030D-6E8A-4147-A177-3AD203B41FA5}">
                      <a16:colId xmlns:a16="http://schemas.microsoft.com/office/drawing/2014/main" val="3773141292"/>
                    </a:ext>
                  </a:extLst>
                </a:gridCol>
              </a:tblGrid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160316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289470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Clémentel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788798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326196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7057325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0129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24943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62837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77250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du Pressoir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509581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0120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du Pressoir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826523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0195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du Pressoir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078888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0121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du Pressoir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009357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0212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4488948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0110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de l'Ancienne Mairie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080680"/>
                  </a:ext>
                </a:extLst>
              </a:tr>
              <a:tr h="2908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0123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de l'Ancienne Mairie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598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8117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CE32E43-95D2-4E86-82FB-2800E8669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947" y="1860972"/>
            <a:ext cx="9492106" cy="34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617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277194D-7334-47B7-99F2-8D3E43887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021546"/>
              </p:ext>
            </p:extLst>
          </p:nvPr>
        </p:nvGraphicFramePr>
        <p:xfrm>
          <a:off x="1143000" y="2023914"/>
          <a:ext cx="9906000" cy="2388650"/>
        </p:xfrm>
        <a:graphic>
          <a:graphicData uri="http://schemas.openxmlformats.org/drawingml/2006/table">
            <a:tbl>
              <a:tblPr/>
              <a:tblGrid>
                <a:gridCol w="788301">
                  <a:extLst>
                    <a:ext uri="{9D8B030D-6E8A-4147-A177-3AD203B41FA5}">
                      <a16:colId xmlns:a16="http://schemas.microsoft.com/office/drawing/2014/main" val="3801359470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727120674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4160483882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2372968663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4234263283"/>
                    </a:ext>
                  </a:extLst>
                </a:gridCol>
                <a:gridCol w="1035239">
                  <a:extLst>
                    <a:ext uri="{9D8B030D-6E8A-4147-A177-3AD203B41FA5}">
                      <a16:colId xmlns:a16="http://schemas.microsoft.com/office/drawing/2014/main" val="2722978912"/>
                    </a:ext>
                  </a:extLst>
                </a:gridCol>
                <a:gridCol w="788301">
                  <a:extLst>
                    <a:ext uri="{9D8B030D-6E8A-4147-A177-3AD203B41FA5}">
                      <a16:colId xmlns:a16="http://schemas.microsoft.com/office/drawing/2014/main" val="73616925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308624990"/>
                    </a:ext>
                  </a:extLst>
                </a:gridCol>
                <a:gridCol w="2032487">
                  <a:extLst>
                    <a:ext uri="{9D8B030D-6E8A-4147-A177-3AD203B41FA5}">
                      <a16:colId xmlns:a16="http://schemas.microsoft.com/office/drawing/2014/main" val="3435291141"/>
                    </a:ext>
                  </a:extLst>
                </a:gridCol>
              </a:tblGrid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110004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657638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95818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18607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586166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0165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497520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0170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202438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0171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242871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819307"/>
                  </a:ext>
                </a:extLst>
              </a:tr>
              <a:tr h="2388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ZX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Clémentel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Clémentel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04608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509988C-3CBC-4FE2-9332-27F57E7047D7}"/>
              </a:ext>
            </a:extLst>
          </p:cNvPr>
          <p:cNvSpPr/>
          <p:nvPr/>
        </p:nvSpPr>
        <p:spPr>
          <a:xfrm>
            <a:off x="4392432" y="757808"/>
            <a:ext cx="528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RUE ETIENNE CLEMENTEL suite</a:t>
            </a:r>
          </a:p>
        </p:txBody>
      </p:sp>
    </p:spTree>
    <p:extLst>
      <p:ext uri="{BB962C8B-B14F-4D97-AF65-F5344CB8AC3E}">
        <p14:creationId xmlns:p14="http://schemas.microsoft.com/office/powerpoint/2010/main" val="27303789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26F37D-C5AF-4541-ACAE-085519BF1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392" y="323416"/>
            <a:ext cx="3877216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975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45C2932-9DC1-4357-8A2A-7F1D0A09B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921" y="434845"/>
            <a:ext cx="7600157" cy="574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687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1AA125-81DF-4B1F-83B3-3678DD22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998" y="599680"/>
            <a:ext cx="2896004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984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E249B52-9D5C-4A62-BAD2-798DD2187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995183"/>
              </p:ext>
            </p:extLst>
          </p:nvPr>
        </p:nvGraphicFramePr>
        <p:xfrm>
          <a:off x="513347" y="1796717"/>
          <a:ext cx="11036974" cy="2630904"/>
        </p:xfrm>
        <a:graphic>
          <a:graphicData uri="http://schemas.openxmlformats.org/drawingml/2006/table">
            <a:tbl>
              <a:tblPr/>
              <a:tblGrid>
                <a:gridCol w="878302">
                  <a:extLst>
                    <a:ext uri="{9D8B030D-6E8A-4147-A177-3AD203B41FA5}">
                      <a16:colId xmlns:a16="http://schemas.microsoft.com/office/drawing/2014/main" val="3623717898"/>
                    </a:ext>
                  </a:extLst>
                </a:gridCol>
                <a:gridCol w="878302">
                  <a:extLst>
                    <a:ext uri="{9D8B030D-6E8A-4147-A177-3AD203B41FA5}">
                      <a16:colId xmlns:a16="http://schemas.microsoft.com/office/drawing/2014/main" val="941719389"/>
                    </a:ext>
                  </a:extLst>
                </a:gridCol>
                <a:gridCol w="878302">
                  <a:extLst>
                    <a:ext uri="{9D8B030D-6E8A-4147-A177-3AD203B41FA5}">
                      <a16:colId xmlns:a16="http://schemas.microsoft.com/office/drawing/2014/main" val="3225479797"/>
                    </a:ext>
                  </a:extLst>
                </a:gridCol>
                <a:gridCol w="878302">
                  <a:extLst>
                    <a:ext uri="{9D8B030D-6E8A-4147-A177-3AD203B41FA5}">
                      <a16:colId xmlns:a16="http://schemas.microsoft.com/office/drawing/2014/main" val="2898640629"/>
                    </a:ext>
                  </a:extLst>
                </a:gridCol>
                <a:gridCol w="2264537">
                  <a:extLst>
                    <a:ext uri="{9D8B030D-6E8A-4147-A177-3AD203B41FA5}">
                      <a16:colId xmlns:a16="http://schemas.microsoft.com/office/drawing/2014/main" val="2702433241"/>
                    </a:ext>
                  </a:extLst>
                </a:gridCol>
                <a:gridCol w="1153433">
                  <a:extLst>
                    <a:ext uri="{9D8B030D-6E8A-4147-A177-3AD203B41FA5}">
                      <a16:colId xmlns:a16="http://schemas.microsoft.com/office/drawing/2014/main" val="489267967"/>
                    </a:ext>
                  </a:extLst>
                </a:gridCol>
                <a:gridCol w="878302">
                  <a:extLst>
                    <a:ext uri="{9D8B030D-6E8A-4147-A177-3AD203B41FA5}">
                      <a16:colId xmlns:a16="http://schemas.microsoft.com/office/drawing/2014/main" val="3318612641"/>
                    </a:ext>
                  </a:extLst>
                </a:gridCol>
                <a:gridCol w="962957">
                  <a:extLst>
                    <a:ext uri="{9D8B030D-6E8A-4147-A177-3AD203B41FA5}">
                      <a16:colId xmlns:a16="http://schemas.microsoft.com/office/drawing/2014/main" val="831875728"/>
                    </a:ext>
                  </a:extLst>
                </a:gridCol>
                <a:gridCol w="2264537">
                  <a:extLst>
                    <a:ext uri="{9D8B030D-6E8A-4147-A177-3AD203B41FA5}">
                      <a16:colId xmlns:a16="http://schemas.microsoft.com/office/drawing/2014/main" val="679117664"/>
                    </a:ext>
                  </a:extLst>
                </a:gridCol>
              </a:tblGrid>
              <a:tr h="9829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ancienne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ADRESSE certifiée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nouveau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  <a:b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fr-FR" sz="700" b="0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non préconisée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nouvelle</a:t>
                      </a: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VOIE</a:t>
                      </a:r>
                      <a:endParaRPr lang="fr-FR" sz="800" b="1" i="0" u="sng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351227"/>
                  </a:ext>
                </a:extLst>
              </a:tr>
              <a:tr h="8240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Clémentel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des Écoliers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935161"/>
                  </a:ext>
                </a:extLst>
              </a:tr>
              <a:tr h="8240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0045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 Etienne </a:t>
                      </a:r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Clémentel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Impasse des Écoliers</a:t>
                      </a:r>
                    </a:p>
                  </a:txBody>
                  <a:tcPr marL="7123" marR="7123" marT="712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3251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864C866-1EB9-40F1-9D0A-B98B60EA54CF}"/>
              </a:ext>
            </a:extLst>
          </p:cNvPr>
          <p:cNvSpPr/>
          <p:nvPr/>
        </p:nvSpPr>
        <p:spPr>
          <a:xfrm>
            <a:off x="4392432" y="757808"/>
            <a:ext cx="528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IMPASSE DES ECOLIERS</a:t>
            </a:r>
          </a:p>
        </p:txBody>
      </p:sp>
    </p:spTree>
    <p:extLst>
      <p:ext uri="{BB962C8B-B14F-4D97-AF65-F5344CB8AC3E}">
        <p14:creationId xmlns:p14="http://schemas.microsoft.com/office/powerpoint/2010/main" val="5838977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D7F5673-FA5D-4130-8D6D-4FBA668DC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628" y="61069"/>
            <a:ext cx="4325469" cy="66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55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64C866-1EB9-40F1-9D0A-B98B60EA54CF}"/>
              </a:ext>
            </a:extLst>
          </p:cNvPr>
          <p:cNvSpPr/>
          <p:nvPr/>
        </p:nvSpPr>
        <p:spPr>
          <a:xfrm>
            <a:off x="4392432" y="757808"/>
            <a:ext cx="528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IMPASSE DES ROCHES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161F93-7C71-4440-B782-382EFC35E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4671"/>
            <a:ext cx="12192000" cy="9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527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F5B7CC3-978A-4805-B736-7CC7E3086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704" y="42126"/>
            <a:ext cx="4096078" cy="68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7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07143E-DB04-4FB6-A49D-55B06FC4D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5" t="10679" r="-21018" b="-10679"/>
          <a:stretch/>
        </p:blipFill>
        <p:spPr bwMode="auto">
          <a:xfrm rot="5400000">
            <a:off x="2735203" y="-658916"/>
            <a:ext cx="5419932" cy="961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0693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8EA7D5-01DC-4451-A20D-7A7C51312D9A}"/>
              </a:ext>
            </a:extLst>
          </p:cNvPr>
          <p:cNvSpPr/>
          <p:nvPr/>
        </p:nvSpPr>
        <p:spPr>
          <a:xfrm>
            <a:off x="4392432" y="757808"/>
            <a:ext cx="528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IMPASSE DE LA MENUISERIE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152B59-6E98-4A5F-9898-921B182E6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9738"/>
            <a:ext cx="12192000" cy="12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530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FEB39A3-6BB4-4C20-9A42-61D1426C3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908" y="136468"/>
            <a:ext cx="5763846" cy="67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638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4324DD-9AF0-46B3-9C2A-567B1FDC2F0D}"/>
              </a:ext>
            </a:extLst>
          </p:cNvPr>
          <p:cNvSpPr/>
          <p:nvPr/>
        </p:nvSpPr>
        <p:spPr>
          <a:xfrm>
            <a:off x="4392432" y="757808"/>
            <a:ext cx="528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IMPASSE DU PRESSOIR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6CDAA3-6354-405D-9996-1564AB16B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4804"/>
            <a:ext cx="12192000" cy="1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536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78A695C-6A5D-42E5-8E05-1A1F50BF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98" y="191970"/>
            <a:ext cx="4490677" cy="64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557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FF74BD-80E5-44D4-95DA-4A03FAEB798F}"/>
              </a:ext>
            </a:extLst>
          </p:cNvPr>
          <p:cNvSpPr/>
          <p:nvPr/>
        </p:nvSpPr>
        <p:spPr>
          <a:xfrm>
            <a:off x="4392432" y="757808"/>
            <a:ext cx="528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IMPASSE DE L’ANCIENNE MAIRIE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5BED57-12BE-4CF1-9CCF-BD632E23A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4671"/>
            <a:ext cx="12192000" cy="9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748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6663FB7-C180-4798-A1FF-33AE4C3B5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887" y="37226"/>
            <a:ext cx="5417524" cy="678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349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2580C5-8A33-4002-9357-0B02E1DBA9D5}"/>
              </a:ext>
            </a:extLst>
          </p:cNvPr>
          <p:cNvSpPr/>
          <p:nvPr/>
        </p:nvSpPr>
        <p:spPr>
          <a:xfrm>
            <a:off x="4392432" y="757808"/>
            <a:ext cx="528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RUE SAINT MARTIN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4FE6B9-935E-4D1D-9F2B-F9B131FAA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400"/>
            <a:ext cx="12192000" cy="41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785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E09D4BA-AD3B-4761-BA6F-A428BD72B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13811"/>
            <a:ext cx="8297433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986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4FC604-B25D-496B-9638-D515568E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956" y="0"/>
            <a:ext cx="5336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373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6E48D9F-24DA-4F12-B55A-5B6C733A7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706" y="37626"/>
            <a:ext cx="6182588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13E07A-2F98-462A-8372-5B5C3D78A4B9}"/>
              </a:ext>
            </a:extLst>
          </p:cNvPr>
          <p:cNvSpPr/>
          <p:nvPr/>
        </p:nvSpPr>
        <p:spPr>
          <a:xfrm>
            <a:off x="4385947" y="517176"/>
            <a:ext cx="252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IMPASSE DES BRULIERES</a:t>
            </a:r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876DE68C-D4AE-4797-A1C9-4A36C5753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07536"/>
              </p:ext>
            </p:extLst>
          </p:nvPr>
        </p:nvGraphicFramePr>
        <p:xfrm>
          <a:off x="973723" y="1625266"/>
          <a:ext cx="9798049" cy="1330325"/>
        </p:xfrm>
        <a:graphic>
          <a:graphicData uri="http://schemas.openxmlformats.org/drawingml/2006/table">
            <a:tbl>
              <a:tblPr/>
              <a:tblGrid>
                <a:gridCol w="573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2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07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86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56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122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8583">
                <a:tc>
                  <a:txBody>
                    <a:bodyPr/>
                    <a:lstStyle/>
                    <a:p>
                      <a:pPr marL="88900" indent="0"/>
                      <a:r>
                        <a:rPr lang="en-US" sz="800">
                          <a:latin typeface="Calibri"/>
                        </a:rPr>
                        <a:t>SECTION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/>
                      <a:r>
                        <a:rPr lang="en-US" sz="800">
                          <a:latin typeface="Calibri"/>
                        </a:rPr>
                        <a:t>PARCELLE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ancien </a:t>
                      </a:r>
                      <a:r>
                        <a:rPr lang="en-US" sz="800">
                          <a:latin typeface="Calibri"/>
                        </a:rPr>
                        <a:t>N°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extension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ancienne </a:t>
                      </a:r>
                      <a:r>
                        <a:rPr lang="en-US" sz="800">
                          <a:latin typeface="Calibri"/>
                        </a:rPr>
                        <a:t>VOIE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ADRESSE certifiee</a:t>
                      </a:r>
                    </a:p>
                  </a:txBody>
                  <a:tcPr marL="0" marR="0" marT="0" marB="0" anchor="ctr">
                    <a:solidFill>
                      <a:srgbClr val="FEFDDC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nouveau </a:t>
                      </a:r>
                      <a:r>
                        <a:rPr lang="en-US" sz="800">
                          <a:latin typeface="Calibri"/>
                        </a:rPr>
                        <a:t>N°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solidFill>
                            <a:srgbClr val="410E0F"/>
                          </a:solidFill>
                          <a:latin typeface="Calibri"/>
                        </a:rPr>
                        <a:t>nouvelle </a:t>
                      </a:r>
                      <a:r>
                        <a:rPr lang="en-US" sz="800">
                          <a:latin typeface="Calibri"/>
                        </a:rPr>
                        <a:t>VOIE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0" indent="0"/>
                      <a:r>
                        <a:rPr lang="en-US" sz="800">
                          <a:latin typeface="Calibri"/>
                        </a:rPr>
                        <a:t>ANCIENNE COMMUNE (ligne 5)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66">
                <a:tc>
                  <a:txBody>
                    <a:bodyPr/>
                    <a:lstStyle/>
                    <a:p>
                      <a:pPr indent="0" algn="ctr"/>
                      <a:r>
                        <a:rPr lang="en-US" sz="700">
                          <a:latin typeface="Arial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700">
                          <a:latin typeface="Arial"/>
                        </a:rPr>
                        <a:t>0029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Brulieres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581">
                <a:tc>
                  <a:txBody>
                    <a:bodyPr/>
                    <a:lstStyle/>
                    <a:p>
                      <a:pPr indent="0" algn="ctr"/>
                      <a:r>
                        <a:rPr lang="en-US" sz="700">
                          <a:latin typeface="Arial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002S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Brulieres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5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295">
                <a:tc>
                  <a:txBody>
                    <a:bodyPr/>
                    <a:lstStyle/>
                    <a:p>
                      <a:pPr indent="0" algn="ctr"/>
                      <a:r>
                        <a:rPr lang="en-US" sz="700">
                          <a:latin typeface="Arial"/>
                        </a:rPr>
                        <a:t>zx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700">
                          <a:latin typeface="Arial"/>
                        </a:rPr>
                        <a:t>0033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/>
                    </a:p>
                  </a:txBody>
                  <a:tcPr marL="0" marR="0" marT="0" marB="0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800">
                          <a:latin typeface="Calibri"/>
                        </a:rPr>
                        <a:t>Impasse des Brulieres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800">
                          <a:latin typeface="Calibri"/>
                        </a:rPr>
                        <a:t>OUI</a:t>
                      </a:r>
                    </a:p>
                  </a:txBody>
                  <a:tcPr marL="0" marR="0" marT="0" marB="0" anchor="ctr">
                    <a:solidFill>
                      <a:srgbClr val="419841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465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3266C46-57A3-4F2A-A709-5E6CDC643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013" y="0"/>
            <a:ext cx="9493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887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B35BDB-F7B4-4B83-9A58-1D5C426561CB}"/>
              </a:ext>
            </a:extLst>
          </p:cNvPr>
          <p:cNvSpPr/>
          <p:nvPr/>
        </p:nvSpPr>
        <p:spPr>
          <a:xfrm>
            <a:off x="4392432" y="757808"/>
            <a:ext cx="528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IMPASSE SAINT MARTIN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EA7BB4-B62D-4288-ABD6-DBCEC4A08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4671"/>
            <a:ext cx="12192000" cy="9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575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5AAE35-CBE9-4B2B-B9F4-463F1A95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9" y="261758"/>
            <a:ext cx="11742821" cy="543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173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AE3605-2719-487D-97D6-8FCF1E883D06}"/>
              </a:ext>
            </a:extLst>
          </p:cNvPr>
          <p:cNvSpPr/>
          <p:nvPr/>
        </p:nvSpPr>
        <p:spPr>
          <a:xfrm>
            <a:off x="4392432" y="757808"/>
            <a:ext cx="528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RUE SAINT ROCH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9C88FB-799D-4D3B-8301-29C58EF01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0"/>
            <a:ext cx="111252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564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30943E3-A40A-4306-A297-634C435AB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365" y="59336"/>
            <a:ext cx="3911023" cy="64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272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1C3AEF-6FB8-4798-BDC7-BB6BE0D0A4B0}"/>
              </a:ext>
            </a:extLst>
          </p:cNvPr>
          <p:cNvSpPr/>
          <p:nvPr/>
        </p:nvSpPr>
        <p:spPr>
          <a:xfrm>
            <a:off x="4602637" y="789892"/>
            <a:ext cx="2291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DE LA FONDETTE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FDC4E6-0DFD-4EE7-83FA-F28A68D00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268"/>
            <a:ext cx="12192000" cy="35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120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0581D43-E059-442F-A33D-E1F299DD0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811" y="247206"/>
            <a:ext cx="6106377" cy="63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342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F9682A3-83E6-4183-8360-82CF775C9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80" y="-24491"/>
            <a:ext cx="8056842" cy="69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476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5A2CA81-4531-4999-BC54-B11B8149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786" y="0"/>
            <a:ext cx="5154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416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9D257-2163-4E86-A1C9-2292ADB44723}"/>
              </a:ext>
            </a:extLst>
          </p:cNvPr>
          <p:cNvSpPr/>
          <p:nvPr/>
        </p:nvSpPr>
        <p:spPr>
          <a:xfrm>
            <a:off x="4586595" y="340713"/>
            <a:ext cx="1839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DES CANTES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7B023D-664D-48CD-BC5D-1B40CF4C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599"/>
            <a:ext cx="12192000" cy="50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58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BF5CD3-E419-44C4-A356-F7F9FA99F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5828" r="10124" b="4358"/>
          <a:stretch/>
        </p:blipFill>
        <p:spPr bwMode="auto">
          <a:xfrm rot="5400000">
            <a:off x="2775286" y="-1391653"/>
            <a:ext cx="6272463" cy="964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7440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7D3B03E-3C29-421C-B701-1D2E1CECE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5680"/>
            <a:ext cx="12192000" cy="2046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792570-C364-4365-9636-61169F2F49CF}"/>
              </a:ext>
            </a:extLst>
          </p:cNvPr>
          <p:cNvSpPr/>
          <p:nvPr/>
        </p:nvSpPr>
        <p:spPr>
          <a:xfrm>
            <a:off x="4586595" y="340713"/>
            <a:ext cx="243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DES CANTES SUITE</a:t>
            </a:r>
          </a:p>
        </p:txBody>
      </p:sp>
    </p:spTree>
    <p:extLst>
      <p:ext uri="{BB962C8B-B14F-4D97-AF65-F5344CB8AC3E}">
        <p14:creationId xmlns:p14="http://schemas.microsoft.com/office/powerpoint/2010/main" val="30798579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1E0BD2-5C7A-4249-AAE5-A7C0D66EC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593"/>
            <a:ext cx="12145261" cy="54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644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56DE6FA-B9A5-4E6E-9170-924A5FD46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67" y="0"/>
            <a:ext cx="97071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171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9CEBC6E-7B5F-4A91-926F-71037DF90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84"/>
            <a:ext cx="12192000" cy="60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05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35D457-3861-4639-9DDA-557AD0A2A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073" y="0"/>
            <a:ext cx="7220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554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608446-8D24-4523-B3C5-63C6532E7A27}"/>
              </a:ext>
            </a:extLst>
          </p:cNvPr>
          <p:cNvSpPr/>
          <p:nvPr/>
        </p:nvSpPr>
        <p:spPr>
          <a:xfrm>
            <a:off x="4586595" y="340713"/>
            <a:ext cx="4929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DU CHANCET DEVIENT IMPASSE DE LA DIME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55E759-9521-455C-BD4D-56669504D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7155"/>
            <a:ext cx="12192000" cy="181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721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3AFE82F-323D-46F4-BABD-1E92BDCC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022" y="0"/>
            <a:ext cx="4348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665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E19B3-4C40-4ED4-B255-A4240D16C1E0}"/>
              </a:ext>
            </a:extLst>
          </p:cNvPr>
          <p:cNvSpPr/>
          <p:nvPr/>
        </p:nvSpPr>
        <p:spPr>
          <a:xfrm>
            <a:off x="4586595" y="340713"/>
            <a:ext cx="1922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DU CHATEAU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4FF767-9CBA-48F9-92BD-AFDC79A02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400"/>
            <a:ext cx="12192000" cy="41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23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FE8C0C-2457-45BB-B1F3-DB2955A7F9BF}"/>
              </a:ext>
            </a:extLst>
          </p:cNvPr>
          <p:cNvSpPr/>
          <p:nvPr/>
        </p:nvSpPr>
        <p:spPr>
          <a:xfrm>
            <a:off x="4586595" y="340713"/>
            <a:ext cx="2533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RUE DU CHÂTEAU SUITE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B1EFF8-F578-4877-BE9E-94A3D40E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0746"/>
            <a:ext cx="12192000" cy="233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125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A9AE34-0C88-4CFB-9D43-DCB9E915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34" y="-10438"/>
            <a:ext cx="3938077" cy="68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284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386</TotalTime>
  <Words>3410</Words>
  <Application>Microsoft Office PowerPoint</Application>
  <PresentationFormat>Grand écran</PresentationFormat>
  <Paragraphs>2030</Paragraphs>
  <Slides>106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106</vt:i4>
      </vt:variant>
    </vt:vector>
  </HeadingPairs>
  <TitlesOfParts>
    <vt:vector size="111" baseType="lpstr">
      <vt:lpstr>Arial</vt:lpstr>
      <vt:lpstr>Calibri</vt:lpstr>
      <vt:lpstr>Trebuchet MS</vt:lpstr>
      <vt:lpstr>Tw Cen MT</vt:lpstr>
      <vt:lpstr>Circuit</vt:lpstr>
      <vt:lpstr>REPRISE D'ADRESSAGE COMMUNE DE PROMPSAT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REPRISE D'ADRESSAGE COMMUNE DE PROMPSAT</dc:title>
  <dc:creator>Mairie Prompsat</dc:creator>
  <cp:lastModifiedBy>Mairie Prompsat</cp:lastModifiedBy>
  <cp:revision>28</cp:revision>
  <cp:lastPrinted>2025-07-04T12:28:29Z</cp:lastPrinted>
  <dcterms:created xsi:type="dcterms:W3CDTF">2025-07-04T10:46:35Z</dcterms:created>
  <dcterms:modified xsi:type="dcterms:W3CDTF">2025-08-08T15:11:10Z</dcterms:modified>
</cp:coreProperties>
</file>